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5" r:id="rId2"/>
    <p:sldId id="263" r:id="rId3"/>
    <p:sldId id="264" r:id="rId4"/>
    <p:sldId id="265" r:id="rId5"/>
    <p:sldId id="266" r:id="rId6"/>
    <p:sldId id="315" r:id="rId7"/>
    <p:sldId id="314" r:id="rId8"/>
    <p:sldId id="271" r:id="rId9"/>
    <p:sldId id="294" r:id="rId10"/>
    <p:sldId id="268" r:id="rId11"/>
    <p:sldId id="272" r:id="rId12"/>
    <p:sldId id="308" r:id="rId13"/>
    <p:sldId id="275" r:id="rId14"/>
    <p:sldId id="307" r:id="rId15"/>
    <p:sldId id="273" r:id="rId16"/>
    <p:sldId id="276" r:id="rId17"/>
    <p:sldId id="278" r:id="rId18"/>
    <p:sldId id="279" r:id="rId19"/>
    <p:sldId id="277" r:id="rId20"/>
    <p:sldId id="269" r:id="rId21"/>
    <p:sldId id="270" r:id="rId22"/>
    <p:sldId id="274" r:id="rId23"/>
    <p:sldId id="287" r:id="rId24"/>
    <p:sldId id="304" r:id="rId25"/>
    <p:sldId id="312" r:id="rId26"/>
    <p:sldId id="309" r:id="rId27"/>
    <p:sldId id="313" r:id="rId28"/>
    <p:sldId id="306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0" autoAdjust="0"/>
    <p:restoredTop sz="86431"/>
  </p:normalViewPr>
  <p:slideViewPr>
    <p:cSldViewPr snapToGrid="0" snapToObjects="1">
      <p:cViewPr varScale="1">
        <p:scale>
          <a:sx n="115" d="100"/>
          <a:sy n="115" d="100"/>
        </p:scale>
        <p:origin x="62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3307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B993E-F979-46FD-B2A6-3AE6474573DA}" type="datetimeFigureOut">
              <a:rPr lang="el-GR" smtClean="0"/>
              <a:pPr/>
              <a:t>23/2/20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DBC76-D806-4FF8-B9EF-F9DD4AEA7F9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D0524-6523-CD46-9C1E-883846F9D11B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FFCE0-C9DC-3848-8390-2FAA8D788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4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71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00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00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00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00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5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62DE7-837F-284E-94EC-E94C1A855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D6EDA-A728-6C4E-8459-3D16D838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52976-B890-204C-AFE3-B5C13860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B73E-A834-184D-9AF4-26FDB903B617}" type="datetime1">
              <a:rPr lang="en-US" smtClean="0"/>
              <a:pPr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BEB0D-1162-364E-8EA5-EFFAEFAF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7E6FC-F48C-3240-939C-209582F9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77C74-55C8-4241-86B3-A9F24AFA9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7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D8BF-C3A9-DC47-858A-224332E6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0EB1D-913C-9B4F-9BDD-BCB91FBB9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85DAF-AD12-C941-97EA-FFE4EB15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1657-AEFC-B543-9327-267685E75671}" type="datetime1">
              <a:rPr lang="en-US" smtClean="0"/>
              <a:pPr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B8599-E31A-6B4E-A163-76E442DF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6C232-5996-C947-BDF9-EA9761C3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77C74-55C8-4241-86B3-A9F24AFA9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0ED71-64ED-114C-9F82-18BC2DB02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B9166-39B5-A343-934C-54307661C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679EB-56D3-E64E-82DD-84B52173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3A87-412D-EF4B-B425-8BF45CD91088}" type="datetime1">
              <a:rPr lang="en-US" smtClean="0"/>
              <a:pPr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26CB-1670-664F-940F-524EB176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240DE-E1BE-534A-9328-EEC1F667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77C74-55C8-4241-86B3-A9F24AFA9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9496-37C3-4146-8925-1EB8500B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64A63-61D2-434E-A8FB-5720E521D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BACC-3976-B64B-A4A4-59C5D52C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55F0-0D38-C845-BAF1-1EE94F4D3510}" type="datetime1">
              <a:rPr lang="en-US" smtClean="0"/>
              <a:pPr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A346A-2764-4C42-BA6B-FC164056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5F986-4202-884E-94A6-46771E0F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77C74-55C8-4241-86B3-A9F24AFA9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1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6E2D8-356E-BB4D-97C1-6B979B53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0799D-0170-EF42-8DB2-662912909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C70E5-399A-FD4F-A7F0-B5B00096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065D-029E-7346-A886-4F27FAAEF4ED}" type="datetime1">
              <a:rPr lang="en-US" smtClean="0"/>
              <a:pPr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761DD-CC5F-F341-8515-07BEDB3F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37959-8CB0-114C-A76A-036480F1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77C74-55C8-4241-86B3-A9F24AFA9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E9F9-C51D-D349-BD89-CDC7385C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2632B-E7EE-BE40-9C6E-739FD0311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90018-59BD-F645-9052-D848AEEA5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9F3FE-F90C-844F-9931-80B79B34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761-0FCB-7D44-B735-2810D7279A62}" type="datetime1">
              <a:rPr lang="en-US" smtClean="0"/>
              <a:pPr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F12B0-8208-DE40-893C-47E61702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120DA-B663-8A4A-891A-5D613118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77C74-55C8-4241-86B3-A9F24AFA9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A015-5030-544B-A98B-A30764DF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5A410-22C3-0B41-BA1D-C4F45A7ED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1F3F1-69F3-EF46-BEC9-156E3245F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E5408-8CB7-DD46-9F02-EB024F40F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EFC8B-5A4F-7749-8F8E-4FA1F1902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CE01F-D299-CE43-8242-DF421D7A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818A-3CB9-BA42-815C-6906EC4D4D69}" type="datetime1">
              <a:rPr lang="en-US" smtClean="0"/>
              <a:pPr/>
              <a:t>2/23/20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8DCD5B-B8DF-A24F-8C7A-821C54D7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283D9-6990-5B46-9BD6-4E2E78FF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77C74-55C8-4241-86B3-A9F24AFA9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B650-4E1D-8943-881C-FD681449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3B2-ADAB-DB48-9AE2-9557667C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96EC-013C-0E48-9206-4C3F084937A1}" type="datetime1">
              <a:rPr lang="en-US" smtClean="0"/>
              <a:pPr/>
              <a:t>2/23/20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C5F99-0562-D949-947E-4CB48C63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04142-416F-634D-8D94-BDDA45CC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77C74-55C8-4241-86B3-A9F24AFA9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1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845C3-40C3-4543-A06F-F4B31D10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BB08-70C7-AA46-AEB2-C74283A20BC2}" type="datetime1">
              <a:rPr lang="en-US" smtClean="0"/>
              <a:pPr/>
              <a:t>2/23/20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8BFED-A5B3-B848-A5E7-CF06B102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58127-ABC1-DA4B-B021-D58E01A8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77C74-55C8-4241-86B3-A9F24AFA9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ECF0-781C-DA42-8338-10C6F29D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3912-D944-694F-A017-0FE0FAEA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4592E-945C-2E43-802D-E308BA9D7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1E2CC-F2B7-6E40-8D11-E48DFE10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A5D7-F983-1246-B5C2-941871A86F33}" type="datetime1">
              <a:rPr lang="en-US" smtClean="0"/>
              <a:pPr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0C339-DAE5-D74A-8646-DC137A76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613C8-20E5-2940-813F-A9E4C1BDD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77C74-55C8-4241-86B3-A9F24AFA9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4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CE70-1FEA-D445-AFDD-7A6E1B63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BCCFB-A0CA-8E44-B844-D4835EA82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B048C-E01C-EC4A-9B8C-98D542823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D7B89-91CE-DD43-A328-8292EA77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7F1-B1D5-A74D-8F87-73EA2D3B4EF4}" type="datetime1">
              <a:rPr lang="en-US" smtClean="0"/>
              <a:pPr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DE3C0-0708-0F47-A8D4-28A92883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19BB6-F624-AE4F-A3FD-E94300B5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77C74-55C8-4241-86B3-A9F24AFA9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DF203-DC9B-F949-99CD-D804516E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DB901-2004-854F-B4D9-0D8899A01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BDD41-BD95-C845-9C79-5BB627FE2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7445-F5D8-EA4E-B373-D94BD0F78901}" type="datetime1">
              <a:rPr lang="en-US" smtClean="0"/>
              <a:pPr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CC197-9BD6-0647-85C2-6AE49A2F9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BE5D-3792-CA46-9738-07C29131D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077C74-55C8-4241-86B3-A9F24AFA9F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strategy/priorities-2019-2024/european-green-deal_el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kwiksurveys.com/s/BTslVre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hyperlink" Target="http://www.minagric.gr/index.php/el/2013-04-05-10-13-09/ministry-example/diavoylefsi-i-kap-meta-to-2020?types%5b0%5d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F02B8B-3E59-9845-9189-C0DE07E59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829" y="-2204260"/>
            <a:ext cx="12258473" cy="1425197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F4F9EBB-6A70-B840-A7C2-ECCE0089A2B8}"/>
              </a:ext>
            </a:extLst>
          </p:cNvPr>
          <p:cNvSpPr/>
          <p:nvPr/>
        </p:nvSpPr>
        <p:spPr>
          <a:xfrm>
            <a:off x="0" y="6121400"/>
            <a:ext cx="12258472" cy="73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653776-C319-784C-A97E-2CB1EB9E8BAB}"/>
              </a:ext>
            </a:extLst>
          </p:cNvPr>
          <p:cNvSpPr txBox="1">
            <a:spLocks/>
          </p:cNvSpPr>
          <p:nvPr/>
        </p:nvSpPr>
        <p:spPr>
          <a:xfrm>
            <a:off x="3180491" y="759133"/>
            <a:ext cx="5903851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1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8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  <a:endParaRPr lang="en-US" sz="18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B3352F-7AB9-7D40-BEC1-EF26B2E2E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0816" y="0"/>
            <a:ext cx="297656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3AC753-7436-8D45-A0F3-87AE6D39A93A}"/>
              </a:ext>
            </a:extLst>
          </p:cNvPr>
          <p:cNvCxnSpPr/>
          <p:nvPr/>
        </p:nvCxnSpPr>
        <p:spPr>
          <a:xfrm>
            <a:off x="5629072" y="757034"/>
            <a:ext cx="937098" cy="0"/>
          </a:xfrm>
          <a:prstGeom prst="line">
            <a:avLst/>
          </a:prstGeom>
          <a:ln w="254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B038422-607F-EA47-8DBC-AA7F066AB2BA}"/>
              </a:ext>
            </a:extLst>
          </p:cNvPr>
          <p:cNvSpPr txBox="1">
            <a:spLocks/>
          </p:cNvSpPr>
          <p:nvPr/>
        </p:nvSpPr>
        <p:spPr>
          <a:xfrm>
            <a:off x="497433" y="2399386"/>
            <a:ext cx="11422967" cy="3612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40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40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40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Χ. Θεοδωρίδου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Τμήμα ΚΑΠ &amp; Ευρωπαϊκών Σχέσεων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Δ/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νση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Αγροτικής Πολιτικής, Τεκμηρίωσης &amp; Διεθνών Σχέσεων,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ΥπΑΑΤ</a:t>
            </a:r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D19BB-D135-9E4F-944C-410B95E783A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0" y="0"/>
            <a:ext cx="297656" cy="6858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AD4DFA-7634-7341-B0CA-25644222A9A8}"/>
              </a:ext>
            </a:extLst>
          </p:cNvPr>
          <p:cNvCxnSpPr/>
          <p:nvPr/>
        </p:nvCxnSpPr>
        <p:spPr>
          <a:xfrm>
            <a:off x="5629072" y="1476881"/>
            <a:ext cx="937098" cy="0"/>
          </a:xfrm>
          <a:prstGeom prst="line">
            <a:avLst/>
          </a:prstGeom>
          <a:ln w="254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9B922AFF-B3E7-BB4F-9C83-4D0D92BFEF8B}"/>
              </a:ext>
            </a:extLst>
          </p:cNvPr>
          <p:cNvSpPr txBox="1">
            <a:spLocks/>
          </p:cNvSpPr>
          <p:nvPr/>
        </p:nvSpPr>
        <p:spPr>
          <a:xfrm>
            <a:off x="3180491" y="1501454"/>
            <a:ext cx="5903851" cy="492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1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ΑΘΗΝΑ,  24 ΦΕΒΡΟΥΑΡΙΟΥ 2020</a:t>
            </a:r>
            <a:endParaRPr lang="en-US" sz="1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46C854-27E7-3942-811C-658BA251D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130" y="6261100"/>
            <a:ext cx="5486400" cy="457200"/>
          </a:xfrm>
          <a:prstGeom prst="rect">
            <a:avLst/>
          </a:prstGeom>
        </p:spPr>
      </p:pic>
      <p:sp>
        <p:nvSpPr>
          <p:cNvPr id="15" name="14 - Ορθογώνιο"/>
          <p:cNvSpPr/>
          <p:nvPr/>
        </p:nvSpPr>
        <p:spPr>
          <a:xfrm>
            <a:off x="1457011" y="3244334"/>
            <a:ext cx="9535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ΚΑΠ μετά το 2020: Βασικά σημεία της μεταρρύθμισης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85" y="1762964"/>
            <a:ext cx="1030827" cy="3746411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13" y="1215663"/>
            <a:ext cx="9963216" cy="705949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endParaRPr lang="en-US" sz="2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1667865" y="2143354"/>
            <a:ext cx="9517075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l-GR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Αιρεσιμότητα</a:t>
            </a:r>
            <a:r>
              <a:rPr 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l-GR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onditionality</a:t>
            </a:r>
            <a:r>
              <a:rPr 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- Γραμμή βάσης</a:t>
            </a:r>
          </a:p>
          <a:p>
            <a:pPr algn="just">
              <a:spcAft>
                <a:spcPts val="600"/>
              </a:spcAft>
              <a:buClr>
                <a:srgbClr val="000000"/>
              </a:buClr>
              <a:buFont typeface="Calibri" pitchFamily="34" charset="0"/>
              <a:buChar char="–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Ενοποίηση πολλαπλής συμμόρφωσης και πρασινίσματος, εισαγωγή νέων</a:t>
            </a:r>
          </a:p>
          <a:p>
            <a:pPr algn="just">
              <a:spcAft>
                <a:spcPts val="600"/>
              </a:spcAft>
              <a:buClr>
                <a:srgbClr val="000000"/>
              </a:buClr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υποχρεώσεων (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πχ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 Οδηγία για τα νερά, </a:t>
            </a:r>
            <a:r>
              <a:rPr lang="el-GR" sz="2000" dirty="0" err="1">
                <a:latin typeface="Arial" pitchFamily="34" charset="0"/>
                <a:cs typeface="Arial" pitchFamily="34" charset="0"/>
              </a:rPr>
              <a:t>τυρφώνες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/υγρότοποι)&amp;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κατάργηση     </a:t>
            </a:r>
          </a:p>
          <a:p>
            <a:pPr algn="just">
              <a:spcAft>
                <a:spcPts val="600"/>
              </a:spcAft>
              <a:buClr>
                <a:srgbClr val="000000"/>
              </a:buClr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άλλων </a:t>
            </a:r>
            <a:endParaRPr lang="el-GR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Clr>
                <a:srgbClr val="000000"/>
              </a:buClr>
              <a:buFont typeface="Calibri" pitchFamily="34" charset="0"/>
              <a:buChar char="–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Τήρηση απαιτήσεων και προτύπων που αφορούν στο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περιβάλλον και στο κλίμα,</a:t>
            </a:r>
          </a:p>
          <a:p>
            <a:pPr algn="just">
              <a:spcAft>
                <a:spcPts val="600"/>
              </a:spcAft>
              <a:buClr>
                <a:srgbClr val="000000"/>
              </a:buClr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στη δημόσια υγεία, στην υγεία των ζώων και των φυτών, στην καλή μεταχείριση</a:t>
            </a:r>
          </a:p>
          <a:p>
            <a:pPr algn="just">
              <a:spcAft>
                <a:spcPts val="600"/>
              </a:spcAft>
              <a:buClr>
                <a:srgbClr val="000000"/>
              </a:buClr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των ζώων, στην καλή γεωργική και περιβαλλοντική κατάσταση </a:t>
            </a:r>
            <a:endParaRPr lang="el-GR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Clr>
                <a:srgbClr val="000000"/>
              </a:buClr>
              <a:buFont typeface="Calibri" pitchFamily="34" charset="0"/>
              <a:buChar char="–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Δεν προβλέπονται εξαιρέσεις (π.χ. 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μικρο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-καλλιεργητές)</a:t>
            </a:r>
          </a:p>
          <a:p>
            <a:pPr algn="just">
              <a:spcAft>
                <a:spcPts val="600"/>
              </a:spcAft>
              <a:buClr>
                <a:srgbClr val="000000"/>
              </a:buClr>
              <a:buFont typeface="Calibri" pitchFamily="34" charset="0"/>
              <a:buChar char="–"/>
            </a:pPr>
            <a:endParaRPr lang="el-G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Σύστημα Γεωργικών Συμβουλών</a:t>
            </a:r>
          </a:p>
          <a:p>
            <a:pPr algn="just">
              <a:spcAft>
                <a:spcPts val="600"/>
              </a:spcAft>
              <a:buClr>
                <a:srgbClr val="000000"/>
              </a:buClr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Αιρεσιμότητα, απαιτήσεις Οδηγιών, 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αντιμικροβιακή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αντοχή, διαχείριση κινδύνων,</a:t>
            </a:r>
          </a:p>
          <a:p>
            <a:pPr algn="just">
              <a:spcAft>
                <a:spcPts val="600"/>
              </a:spcAft>
              <a:buClr>
                <a:srgbClr val="000000"/>
              </a:buClr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καινοτομία, ψηφιακές τεχνολογίες, κλπ.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1" y="2779776"/>
            <a:ext cx="1133856" cy="331498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  <a:p>
            <a:endParaRPr lang="el-GR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54F0B4-7F17-0842-B85D-5F57C181896B}"/>
              </a:ext>
            </a:extLst>
          </p:cNvPr>
          <p:cNvSpPr txBox="1"/>
          <p:nvPr/>
        </p:nvSpPr>
        <p:spPr>
          <a:xfrm>
            <a:off x="1593245" y="1921611"/>
            <a:ext cx="100426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Ορισμοί</a:t>
            </a:r>
            <a:endParaRPr lang="en-US" sz="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Πραγματικός γεωργός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Υποχρεωτική εφαρμογή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Η γεωργική δραστηριότητα να αποτελεί σημαντικό μέρος των συνολικών οικονομικών 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δραστηριοτήτων ή η κύρια επιχειρηματική δραστηριότητα να είναι γεωργική, χωρίς να     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αποκλείονται οι γεωργοί με πολλαπλές δραστηριότητες</a:t>
            </a:r>
          </a:p>
          <a:p>
            <a:pPr>
              <a:spcAft>
                <a:spcPts val="600"/>
              </a:spcAft>
            </a:pP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Νέος γεωργός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Έως 40 ετών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Επαρκή επαγγελματικά προσόντα και ικανότητες ως υπεύθυνος της γεωργικής 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εκμετάλλευση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Κατάλληλη εκπαίδευση ή / και δεξιότητες</a:t>
            </a:r>
            <a:endParaRPr lang="el-GR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13" y="1215663"/>
            <a:ext cx="9963216" cy="705949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endParaRPr lang="en-US" sz="2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85" y="2304288"/>
            <a:ext cx="1030827" cy="3205087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  <a:p>
            <a:endParaRPr lang="el-GR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13" y="1215663"/>
            <a:ext cx="9963216" cy="705949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endParaRPr lang="en-US" sz="2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1667865" y="2143354"/>
            <a:ext cx="95170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959" indent="-323843">
              <a:spcBef>
                <a:spcPts val="8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Μείωση των άμεσων ενισχύσεων </a:t>
            </a:r>
          </a:p>
          <a:p>
            <a:pPr marL="325959" indent="-323843">
              <a:spcBef>
                <a:spcPts val="800"/>
              </a:spcBef>
              <a:buClr>
                <a:srgbClr val="000000"/>
              </a:buClr>
              <a:buFont typeface="Calibri" pitchFamily="34" charset="0"/>
              <a:buChar char="–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Τουλάχιστον 25% για ποσό μεταξύ 60.000€ και 75.000€ </a:t>
            </a:r>
            <a:endParaRPr lang="el-GR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25959" indent="-323843">
              <a:spcBef>
                <a:spcPts val="800"/>
              </a:spcBef>
              <a:buClr>
                <a:srgbClr val="000000"/>
              </a:buClr>
              <a:buFont typeface="Calibri" pitchFamily="34" charset="0"/>
              <a:buChar char="–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Τουλάχιστον 50% για ποσό μεταξύ 75.000€ και 90.000€</a:t>
            </a:r>
            <a:endParaRPr lang="el-GR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25959" indent="-323843">
              <a:spcBef>
                <a:spcPts val="800"/>
              </a:spcBef>
              <a:buClr>
                <a:srgbClr val="000000"/>
              </a:buClr>
              <a:buFont typeface="Calibri" pitchFamily="34" charset="0"/>
              <a:buChar char="–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Τουλάχιστον 75% για ποσό μεταξύ 90.000€ και 100.000€</a:t>
            </a:r>
          </a:p>
          <a:p>
            <a:pPr marL="325959" indent="-323843">
              <a:spcBef>
                <a:spcPts val="800"/>
              </a:spcBef>
              <a:buClr>
                <a:srgbClr val="000000"/>
              </a:buClr>
              <a:buFont typeface="Calibri" pitchFamily="34" charset="0"/>
              <a:buChar char="–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100% όταν το ποσό υπερβαίνει τα 100.000 €</a:t>
            </a:r>
          </a:p>
          <a:p>
            <a:pPr marL="325959" indent="-323843">
              <a:spcBef>
                <a:spcPts val="800"/>
              </a:spcBef>
              <a:buClr>
                <a:srgbClr val="000000"/>
              </a:buClr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Κατεύθυνση πόρων : Αναδιανεμητική κατά προτεραιότητα, άμεσες ενισχύσεις, αγροτική ανάπτυξη</a:t>
            </a:r>
          </a:p>
          <a:p>
            <a:pPr marL="309026" indent="-309026">
              <a:spcBef>
                <a:spcPts val="800"/>
              </a:spcBef>
              <a:buClr>
                <a:srgbClr val="000000"/>
              </a:buClr>
            </a:pP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577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54F0B4-7F17-0842-B85D-5F57C181896B}"/>
              </a:ext>
            </a:extLst>
          </p:cNvPr>
          <p:cNvSpPr txBox="1"/>
          <p:nvPr/>
        </p:nvSpPr>
        <p:spPr>
          <a:xfrm>
            <a:off x="1593245" y="2691447"/>
            <a:ext cx="10042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45" y="1119238"/>
            <a:ext cx="9827984" cy="437571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endParaRPr lang="en-US" sz="2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730238" y="2062886"/>
            <a:ext cx="10895935" cy="36728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47638" indent="-147638" algn="ctr">
              <a:spcBef>
                <a:spcPts val="200"/>
              </a:spcBef>
              <a:buClr>
                <a:srgbClr val="000000"/>
              </a:buClr>
            </a:pPr>
            <a:r>
              <a:rPr 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Παρεμβάσεις Άμεσων Ενισχύσεων</a:t>
            </a:r>
          </a:p>
          <a:p>
            <a:pPr marL="147638" indent="-147638" algn="ctr">
              <a:spcBef>
                <a:spcPts val="200"/>
              </a:spcBef>
              <a:buClr>
                <a:srgbClr val="000000"/>
              </a:buClr>
            </a:pPr>
            <a:endParaRPr lang="el-GR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Βασική εισοδηματική ενίσχυση</a:t>
            </a: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Συμπληρωματική αναδιανεμητική εισοδηματική ενίσχυση από μεγαλύτερες προς   </a:t>
            </a: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μικρότερες &amp; 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μικρο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-μεσαίες εκμεταλλεύσεις</a:t>
            </a: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Συμπληρωματική εισοδηματική ενίσχυση για τους νέους γεωργούς</a:t>
            </a: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Ενίσχυση για 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μικρο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-καλλιεργητές</a:t>
            </a: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ΝΕΟ: Σχήματα για το περιβάλλον και το κλίμα (οικολογικά σχήματα) </a:t>
            </a: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Συνδεδεμένη ενίσχυση</a:t>
            </a:r>
          </a:p>
          <a:p>
            <a:pPr marL="182563" indent="-182563" algn="just">
              <a:spcAft>
                <a:spcPts val="600"/>
              </a:spcAft>
              <a:buBlip>
                <a:blip r:embed="rId4"/>
              </a:buBlip>
              <a:defRPr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Ειδική ενίσχυση για το βαμβάκι (Ελλάδα, Ισπανία, Πορτογαλία, Βουλγαρία)</a:t>
            </a:r>
            <a:endParaRPr lang="el-GR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5770" y="5610758"/>
            <a:ext cx="632564" cy="11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85" y="2143354"/>
            <a:ext cx="1030827" cy="3366021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  <a:p>
            <a:endParaRPr lang="el-GR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13" y="1215663"/>
            <a:ext cx="9963216" cy="705949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endParaRPr lang="en-US" sz="2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1667865" y="2143354"/>
            <a:ext cx="9517075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026" indent="-309026">
              <a:spcBef>
                <a:spcPts val="8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Σχήματα για το κλίμα και το περιβάλλον (</a:t>
            </a:r>
            <a:r>
              <a:rPr lang="el-GR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eco</a:t>
            </a:r>
            <a:r>
              <a:rPr 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l-GR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schemes</a:t>
            </a:r>
            <a:r>
              <a:rPr 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l-GR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09026" indent="-309026">
              <a:spcBef>
                <a:spcPts val="800"/>
              </a:spcBef>
              <a:buClr>
                <a:srgbClr val="000000"/>
              </a:buClr>
              <a:buFont typeface="Calibri" pitchFamily="34" charset="0"/>
              <a:buChar char="–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Υποχρεωτικά για τα κ-μ, προαιρετικά για τους γεωργούς</a:t>
            </a:r>
          </a:p>
          <a:p>
            <a:pPr marL="309026" indent="-309026">
              <a:spcBef>
                <a:spcPts val="800"/>
              </a:spcBef>
              <a:buClr>
                <a:srgbClr val="000000"/>
              </a:buClr>
              <a:buFont typeface="Calibri" pitchFamily="34" charset="0"/>
              <a:buChar char="–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Δεν προβλέπεται δέσμευση ανώτατου ποσοστού των άμεσων ενισχύσεων </a:t>
            </a:r>
            <a:endParaRPr lang="el-GR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09026" indent="-309026" algn="just">
              <a:spcBef>
                <a:spcPts val="800"/>
              </a:spcBef>
              <a:buClr>
                <a:srgbClr val="000000"/>
              </a:buClr>
              <a:buFont typeface="Calibri" pitchFamily="34" charset="0"/>
              <a:buChar char="–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Τα κ-μ καταρτίζουν κατάλογο καλών γεωργικών πρακτικών  επωφελών για το κλίμα και το περιβάλλον </a:t>
            </a:r>
            <a:endParaRPr lang="el-GR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09026" indent="-309026" algn="just">
              <a:spcBef>
                <a:spcPts val="800"/>
              </a:spcBef>
              <a:buClr>
                <a:srgbClr val="000000"/>
              </a:buClr>
              <a:buFont typeface="Calibri" pitchFamily="34" charset="0"/>
              <a:buChar char="–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Οι παρεμβάσεις αφορούν σε μεγαλύτερες δεσμεύσεις, πέραν της «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αιρεσιμότητας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 και  διαφορετικές από τις 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γεωργο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-περιβαλλοντικές-κλιματικές δεσμεύσεις της αγροτικής ανάπτυξης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4" y="2918764"/>
            <a:ext cx="1054134" cy="306506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 txBox="1">
            <a:spLocks/>
          </p:cNvSpPr>
          <p:nvPr/>
        </p:nvSpPr>
        <p:spPr>
          <a:xfrm>
            <a:off x="1458013" y="1215663"/>
            <a:ext cx="996321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5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Shape 1"/>
          <p:cNvSpPr txBox="1">
            <a:spLocks noChangeArrowheads="1"/>
          </p:cNvSpPr>
          <p:nvPr/>
        </p:nvSpPr>
        <p:spPr bwMode="auto">
          <a:xfrm>
            <a:off x="2033625" y="1733702"/>
            <a:ext cx="8763609" cy="735597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45720" tIns="45000" rIns="45720" bIns="45000" anchor="ctr"/>
          <a:lstStyle/>
          <a:p>
            <a:pPr algn="ctr"/>
            <a:r>
              <a:rPr lang="el-GR" sz="2400" b="1" dirty="0">
                <a:latin typeface="Arial" pitchFamily="34" charset="0"/>
                <a:cs typeface="Arial" pitchFamily="34" charset="0"/>
              </a:rPr>
              <a:t>Τομεακές παρεμβάσεις 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2801722" y="2816352"/>
            <a:ext cx="7902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πωροκηπευτικά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ελισσοκομικά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προϊόντα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Αμπελοοινικός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τομέας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Ελαιόλαδο και επιτραπέζιες ελιές 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Λυκίσκος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Νέο: Άλλοι τομείς</a:t>
            </a:r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2" y="2456599"/>
            <a:ext cx="1062105" cy="3666223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 txBox="1">
            <a:spLocks/>
          </p:cNvSpPr>
          <p:nvPr/>
        </p:nvSpPr>
        <p:spPr>
          <a:xfrm>
            <a:off x="1458013" y="1215663"/>
            <a:ext cx="996321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5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Shape 1"/>
          <p:cNvSpPr txBox="1">
            <a:spLocks noChangeArrowheads="1"/>
          </p:cNvSpPr>
          <p:nvPr/>
        </p:nvSpPr>
        <p:spPr bwMode="auto">
          <a:xfrm>
            <a:off x="2281237" y="1726388"/>
            <a:ext cx="8259965" cy="555954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45720" tIns="45000" rIns="45720" bIns="45000" anchor="ctr"/>
          <a:lstStyle/>
          <a:p>
            <a:pPr algn="ctr"/>
            <a:r>
              <a:rPr lang="el-GR" sz="2400" b="1" dirty="0">
                <a:latin typeface="Arial" pitchFamily="34" charset="0"/>
                <a:cs typeface="Arial" pitchFamily="34" charset="0"/>
              </a:rPr>
              <a:t>Παρεμβάσεις αγροτικής ανάπτυξης</a:t>
            </a:r>
          </a:p>
        </p:txBody>
      </p:sp>
      <p:sp>
        <p:nvSpPr>
          <p:cNvPr id="18" name="17 - Ορθογώνιο"/>
          <p:cNvSpPr/>
          <p:nvPr/>
        </p:nvSpPr>
        <p:spPr>
          <a:xfrm>
            <a:off x="2553004" y="2648102"/>
            <a:ext cx="877092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Περιβαλλοντικές και κλιματικές ή άλλες δεσμεύσεις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Περιοχές με φυσικούς ή άλλους περιορισμούς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Μειονεκτικές περιοχές λόγω συγκεκριμένων υποχρεωτικών απαιτήσεων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Επενδύσεις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Εγκατάσταση νέων γεωργών και σύσταση αγροτικών επιχειρήσεων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Εργαλεία διαχείρισης κινδύνων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Συνεργασία 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Ανταλλαγή γνώσεων και πληροφοριών</a:t>
            </a:r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094"/>
            <a:ext cx="711274" cy="186176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577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63" y="1119238"/>
            <a:ext cx="9963216" cy="460846"/>
          </a:xfrm>
        </p:spPr>
        <p:txBody>
          <a:bodyPr>
            <a:normAutofit/>
          </a:bodyPr>
          <a:lstStyle/>
          <a:p>
            <a:pPr algn="ctr"/>
            <a:r>
              <a:rPr lang="el-GR" sz="1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Χρηματοδοτικές κατανομές</a:t>
            </a:r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l-GR" sz="1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8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4F0B4-7F17-0842-B85D-5F57C181896B}"/>
              </a:ext>
            </a:extLst>
          </p:cNvPr>
          <p:cNvSpPr txBox="1"/>
          <p:nvPr/>
        </p:nvSpPr>
        <p:spPr>
          <a:xfrm>
            <a:off x="427186" y="1719995"/>
            <a:ext cx="5549332" cy="270843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Παρεμβάσεις άμεσων ενισχύσεων (ΕΓΤΕ)</a:t>
            </a:r>
          </a:p>
          <a:p>
            <a:pPr algn="ctr"/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Συνδεδεμένες ενισχύσεις έως 10% + 2% πρωτεϊνούχες καλλιέργειες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Τουλάχιστον 2</a:t>
            </a:r>
            <a:r>
              <a:rPr lang="el-GR" sz="2000">
                <a:latin typeface="Arial" panose="020B0604020202020204" pitchFamily="34" charset="0"/>
                <a:cs typeface="Arial" panose="020B0604020202020204" pitchFamily="34" charset="0"/>
              </a:rPr>
              <a:t>%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sz="2000">
                <a:latin typeface="Arial" panose="020B0604020202020204" pitchFamily="34" charset="0"/>
                <a:cs typeface="Arial" panose="020B0604020202020204" pitchFamily="34" charset="0"/>
              </a:rPr>
              <a:t>το στόχο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προσέλκυσης νέων γεωργών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Έως 3% για τομεακές παρεμβάσεις σε «άλλους τομείς»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8F02CD-A1C5-2442-8E5D-BE8E2F4FF968}"/>
              </a:ext>
            </a:extLst>
          </p:cNvPr>
          <p:cNvSpPr txBox="1"/>
          <p:nvPr/>
        </p:nvSpPr>
        <p:spPr>
          <a:xfrm>
            <a:off x="7315200" y="4593946"/>
            <a:ext cx="3986698" cy="954107"/>
          </a:xfrm>
          <a:prstGeom prst="rect">
            <a:avLst/>
          </a:prstGeom>
          <a:noFill/>
        </p:spPr>
        <p:txBody>
          <a:bodyPr wrap="square" numCol="2" spcCol="108000" rtlCol="0">
            <a:spAutoFit/>
          </a:bodyPr>
          <a:lstStyle/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6430062" y="1719995"/>
            <a:ext cx="5335522" cy="264687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Παρεμβάσεις αγροτικής ανάπτυξης (ΕΓΤΑΑ)</a:t>
            </a:r>
          </a:p>
          <a:p>
            <a:pPr algn="just"/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Τουλάχιστον 30% για περιβαλλοντικές/ κλιματικές δεσμεύσεις (εξαιρούνται οι ΠΦΠ)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-Τουλάχιστον 5% για την τοπική ανάπτυξη,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-Έως 4% για τεχνική βοήθεια</a:t>
            </a:r>
          </a:p>
          <a:p>
            <a:pPr algn="just">
              <a:spcAft>
                <a:spcPts val="600"/>
              </a:spcAft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082650" y="4812864"/>
            <a:ext cx="10543523" cy="193899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l-GR" sz="2000" u="sng" dirty="0">
                <a:latin typeface="Arial" pitchFamily="34" charset="0"/>
                <a:cs typeface="Arial" pitchFamily="34" charset="0"/>
              </a:rPr>
              <a:t>Ευελιξία μεταξύ Πυλώνων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-Έως 15% μεταξύ άμεσων ενισχύσεων και αγροτικής ανάπτυξης και αντίστροφα</a:t>
            </a:r>
          </a:p>
          <a:p>
            <a:pPr algn="just">
              <a:spcBef>
                <a:spcPts val="400"/>
              </a:spcBef>
              <a:spcAft>
                <a:spcPts val="600"/>
              </a:spcAft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-Έως 15% από άμεσες σε αγροτική ανάπτυξη μόνο για περιβαλλοντικούς/κλιματικούς στόχους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- 2% για τους νέους γεωργούς από άμεσες ενισχύσεις σε αγροτική ανάπτυξη</a:t>
            </a:r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15" y="4657110"/>
            <a:ext cx="711274" cy="186176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  <a:p>
            <a:endParaRPr lang="el-GR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 txBox="1">
            <a:spLocks/>
          </p:cNvSpPr>
          <p:nvPr/>
        </p:nvSpPr>
        <p:spPr>
          <a:xfrm>
            <a:off x="1458013" y="1215663"/>
            <a:ext cx="996321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5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Shape 1"/>
          <p:cNvSpPr txBox="1">
            <a:spLocks noChangeArrowheads="1"/>
          </p:cNvSpPr>
          <p:nvPr/>
        </p:nvSpPr>
        <p:spPr bwMode="auto">
          <a:xfrm>
            <a:off x="2033625" y="1921612"/>
            <a:ext cx="8763609" cy="547687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45720" tIns="45000" rIns="45720" bIns="45000" anchor="ctr"/>
          <a:lstStyle/>
          <a:p>
            <a:pPr algn="ctr"/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F054F0B4-7F17-0842-B85D-5F57C181896B}"/>
              </a:ext>
            </a:extLst>
          </p:cNvPr>
          <p:cNvSpPr txBox="1"/>
          <p:nvPr/>
        </p:nvSpPr>
        <p:spPr>
          <a:xfrm>
            <a:off x="1403490" y="2340864"/>
            <a:ext cx="10222683" cy="437042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2" algn="ctr" fontAlgn="base">
              <a:spcBef>
                <a:spcPct val="0"/>
              </a:spcBef>
              <a:spcAft>
                <a:spcPct val="0"/>
              </a:spcAft>
              <a:buClr>
                <a:srgbClr val="BBB831"/>
              </a:buClr>
              <a:tabLst>
                <a:tab pos="2867025" algn="l"/>
              </a:tabLst>
            </a:pPr>
            <a:endParaRPr lang="el-GR" sz="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l-GR" sz="2000" dirty="0"/>
              <a:t>100 % του ύψους ενίσχυσης λόγω πρόσθετων δαπανών &amp; διαφυγόντων εισοδημάτων για     </a:t>
            </a:r>
          </a:p>
          <a:p>
            <a:pPr algn="just">
              <a:spcAft>
                <a:spcPts val="600"/>
              </a:spcAft>
            </a:pPr>
            <a:r>
              <a:rPr lang="el-GR" sz="2000" dirty="0"/>
              <a:t>      τις δεσμεύσεις για το περιβάλλον, το κλίμα και λοιπές δεσμεύσεις διαχείρισης , </a:t>
            </a: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el-GR" sz="2000" dirty="0"/>
              <a:t>   έως 100 % των πρόσθετων δαπανών και των διαφυγόντων εισοδημάτων, που συνδέονται </a:t>
            </a:r>
          </a:p>
          <a:p>
            <a:pPr algn="just">
              <a:spcAft>
                <a:spcPts val="600"/>
              </a:spcAft>
            </a:pPr>
            <a:r>
              <a:rPr lang="el-GR" sz="2000" dirty="0"/>
              <a:t>      με τα μειονεκτήματα στις περιοχές με φυσικούς ή άλλους περιορισμούς</a:t>
            </a:r>
            <a:endParaRPr lang="el-GR" sz="20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el-GR" sz="2000" dirty="0"/>
              <a:t>  έως 100 % των πρόσθετων δαπανών και των διαφυγόντων εισοδημάτων, που συνδέονται </a:t>
            </a:r>
          </a:p>
          <a:p>
            <a:pPr algn="just">
              <a:spcAft>
                <a:spcPts val="600"/>
              </a:spcAft>
            </a:pPr>
            <a:r>
              <a:rPr lang="el-GR" sz="2000" dirty="0"/>
              <a:t>     με τα μειονεκτήματα στις συγκεκριμένες  περιοχές με ειδικά μειονεκτήματα ανά περιοχή,  </a:t>
            </a:r>
          </a:p>
          <a:p>
            <a:pPr algn="just">
              <a:spcAft>
                <a:spcPts val="600"/>
              </a:spcAft>
            </a:pPr>
            <a:r>
              <a:rPr lang="el-GR" sz="2000" dirty="0"/>
              <a:t>     λόγω συγκεκριμένων υποχρεωτικών απαιτήσεων</a:t>
            </a: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/>
              <a:t> έως 75% των επιλέξιμων δαπανών  για τις επενδύσεις</a:t>
            </a:r>
            <a:endParaRPr lang="el-GR" sz="20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el-GR" sz="2000" dirty="0"/>
              <a:t>  έως 70% των επιλέξιμων δαπανών για τα  Εργαλεία Διαχείρισης Κινδύνων </a:t>
            </a: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el-GR" sz="2000" dirty="0"/>
              <a:t>  έως75% των επιλέξιμων δαπανών για την Ανταλλαγή Γνώσεων και Πληροφοριών</a:t>
            </a:r>
          </a:p>
          <a:p>
            <a:pPr algn="just">
              <a:buBlip>
                <a:blip r:embed="rId4"/>
              </a:buBlip>
            </a:pPr>
            <a:r>
              <a:rPr lang="el-GR" sz="2000" b="1" dirty="0"/>
              <a:t>  </a:t>
            </a:r>
            <a:r>
              <a:rPr lang="el-GR" sz="2000" dirty="0"/>
              <a:t>έως 100.000€</a:t>
            </a:r>
            <a:r>
              <a:rPr lang="el-GR" sz="2000" b="1" dirty="0"/>
              <a:t> </a:t>
            </a:r>
            <a:r>
              <a:rPr lang="el-GR" sz="2000" dirty="0"/>
              <a:t>για την εγκατάσταση νέων γεωργών &amp; τη σύσταση αγροτικών επιχειρήσεων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811988" y="1773936"/>
            <a:ext cx="10497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fontAlgn="base">
              <a:spcBef>
                <a:spcPct val="0"/>
              </a:spcBef>
              <a:spcAft>
                <a:spcPct val="0"/>
              </a:spcAft>
              <a:buClr>
                <a:srgbClr val="BBB831"/>
              </a:buClr>
              <a:tabLst>
                <a:tab pos="2867025" algn="l"/>
              </a:tabLst>
            </a:pPr>
            <a:r>
              <a:rPr lang="el-GR" sz="2000" b="1" u="sng" dirty="0">
                <a:solidFill>
                  <a:srgbClr val="30303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Παρεμβάσεις Αγροτικής Ανάπτυξης &amp;Ανώτατα ποσοστά συνεισφοράς ΕΓΤΑΑ </a:t>
            </a:r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99" y="2940710"/>
            <a:ext cx="672999" cy="246935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 txBox="1">
            <a:spLocks/>
          </p:cNvSpPr>
          <p:nvPr/>
        </p:nvSpPr>
        <p:spPr>
          <a:xfrm>
            <a:off x="1360626" y="1029810"/>
            <a:ext cx="996321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rgbClr val="005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b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5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Shape 1"/>
          <p:cNvSpPr txBox="1">
            <a:spLocks noChangeArrowheads="1"/>
          </p:cNvSpPr>
          <p:nvPr/>
        </p:nvSpPr>
        <p:spPr bwMode="auto">
          <a:xfrm>
            <a:off x="2033625" y="1461915"/>
            <a:ext cx="8763609" cy="547687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45720" tIns="45000" rIns="45720" bIns="45000" anchor="ctr"/>
          <a:lstStyle/>
          <a:p>
            <a:pPr algn="ctr"/>
            <a:r>
              <a:rPr lang="el-GR" sz="2200" b="1" dirty="0">
                <a:latin typeface="Arial" pitchFamily="34" charset="0"/>
                <a:cs typeface="Arial" pitchFamily="34" charset="0"/>
              </a:rPr>
              <a:t>Χρηματοδοτικές κατανομές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F054F0B4-7F17-0842-B85D-5F57C181896B}"/>
              </a:ext>
            </a:extLst>
          </p:cNvPr>
          <p:cNvSpPr txBox="1"/>
          <p:nvPr/>
        </p:nvSpPr>
        <p:spPr>
          <a:xfrm>
            <a:off x="1236269" y="2940710"/>
            <a:ext cx="10389904" cy="370870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>
                <a:latin typeface="Arial" pitchFamily="34" charset="0"/>
                <a:cs typeface="Arial" pitchFamily="34" charset="0"/>
              </a:rPr>
              <a:t>Τομεακές παρεμβάσεις </a:t>
            </a:r>
          </a:p>
          <a:p>
            <a:pPr algn="just"/>
            <a:endParaRPr lang="el-GR" sz="2000" u="sng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 Οίνος: 23.030.000 € από 23.963.000€  -  Μελισσοκομία: 6.162.645 € από 3.600.000 €</a:t>
            </a:r>
          </a:p>
          <a:p>
            <a:pPr algn="just"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 Ελαιόλαδο: 10.666.000 € από 11.098.000 € (δυνατότητα  μεταφοράς του ποσού στις   </a:t>
            </a: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    άμεσες ενισχύσεις &amp; ένταξη στους «άλλους τομείς»)</a:t>
            </a:r>
          </a:p>
          <a:p>
            <a:pPr algn="just"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 Οπωροκηπευτικά:</a:t>
            </a: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   -Τουλάχιστον το 20% των δαπανών για περιβάλλον &amp; κλίμα</a:t>
            </a: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   -Χρηματοδοτική συνδρομή ΕΕ: 4,1% της </a:t>
            </a:r>
            <a:r>
              <a:rPr lang="el-GR" sz="2000" dirty="0" err="1">
                <a:latin typeface="Arial" pitchFamily="34" charset="0"/>
                <a:cs typeface="Arial" pitchFamily="34" charset="0"/>
              </a:rPr>
              <a:t>εμπορευθείσας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 αξίας για Ο.Π.</a:t>
            </a: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    4,5% για ενώσεις Ο.Π. και 5% για διακρατικές Ο.Π. ή διεθνικές ενώσεις Ο.Π.</a:t>
            </a:r>
          </a:p>
          <a:p>
            <a:pPr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Έως 3% των άμεσων ενισχύσεων για τομεακές παρεμβάσεις σε «άλλους τομείς» 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1236270" y="2009602"/>
            <a:ext cx="10389904" cy="6311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l-G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Ειδική ενίσχυση στο βαμβάκι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180 εκ €. από 187εκ. €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850D5-FBAA-3648-B4A6-717045A89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952" y="138017"/>
            <a:ext cx="2033782" cy="7769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000FD5-E9FA-E640-80E8-89CCCD6B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125" y="1146186"/>
            <a:ext cx="6943276" cy="50705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Γενικό πλαίσιο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52EED-045F-674E-8B66-33D61D472556}"/>
              </a:ext>
            </a:extLst>
          </p:cNvPr>
          <p:cNvSpPr txBox="1"/>
          <p:nvPr/>
        </p:nvSpPr>
        <p:spPr>
          <a:xfrm>
            <a:off x="435653" y="2307907"/>
            <a:ext cx="1089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690098-50A3-204C-BCCB-615762ED2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01B0810-44DB-F84C-8E94-941AF416E8FE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394238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  <a:endParaRPr lang="en-US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E28E9C-C3B7-A348-A776-2AAD273506AB}"/>
              </a:ext>
            </a:extLst>
          </p:cNvPr>
          <p:cNvCxnSpPr/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3">
            <a:extLst>
              <a:ext uri="{FF2B5EF4-FFF2-40B4-BE49-F238E27FC236}">
                <a16:creationId xmlns:a16="http://schemas.microsoft.com/office/drawing/2014/main" id="{E8D7EC9D-ED85-AC42-92A5-1D311F7B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134" y="6407536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z="2000" smtClean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20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877824" y="4087368"/>
            <a:ext cx="10668910" cy="244682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41300" indent="-241300" algn="ctr">
              <a:spcBef>
                <a:spcPts val="600"/>
              </a:spcBef>
              <a:buClr>
                <a:srgbClr val="000000"/>
              </a:buClr>
              <a:buSzPct val="75000"/>
            </a:pPr>
            <a:r>
              <a:rPr 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Τι προηγήθηκε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l-GR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41300" indent="-2413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75000"/>
              <a:buFontTx/>
              <a:buBlip>
                <a:blip r:embed="rId5"/>
              </a:buBlip>
            </a:pPr>
            <a:r>
              <a:rPr lang="el-G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Φεβρουάριος-Μάιος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el-G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Δημόσια διαβούλευση Ε. Επιτροπής για τον εκσυγχρονισμό και την απλούστευση της ΚΑΠ</a:t>
            </a:r>
          </a:p>
          <a:p>
            <a:pPr marL="241300" indent="-241300" algn="just">
              <a:spcAft>
                <a:spcPts val="600"/>
              </a:spcAft>
              <a:buClr>
                <a:srgbClr val="000000"/>
              </a:buClr>
              <a:buSzPct val="75000"/>
              <a:buFontTx/>
              <a:buBlip>
                <a:blip r:embed="rId5"/>
              </a:buBlip>
            </a:pPr>
            <a:r>
              <a:rPr lang="el-G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Ιούνιος 2017: Έγγραφο προβληματισμού για το μέλλον των οικονομικών της ΕΕ</a:t>
            </a:r>
            <a:endParaRPr lang="el-GR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41300" indent="-241300" algn="just">
              <a:spcAft>
                <a:spcPts val="600"/>
              </a:spcAft>
              <a:buClr>
                <a:srgbClr val="000000"/>
              </a:buClr>
              <a:buSzPct val="75000"/>
              <a:buFontTx/>
              <a:buBlip>
                <a:blip r:embed="rId5"/>
              </a:buBlip>
            </a:pPr>
            <a:r>
              <a:rPr lang="el-G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Νοέμβριος 2017: Ανακοίνωση της Ε. Επιτροπής για το Μέλλον των Τροφίμων &amp; της Γεωργίας</a:t>
            </a:r>
            <a:endParaRPr lang="el-GR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41300" indent="-241300" algn="just">
              <a:spcAft>
                <a:spcPts val="600"/>
              </a:spcAft>
              <a:buClr>
                <a:srgbClr val="000000"/>
              </a:buClr>
              <a:buSzPct val="75000"/>
              <a:buFontTx/>
              <a:buBlip>
                <a:blip r:embed="rId5"/>
              </a:buBlip>
            </a:pPr>
            <a:r>
              <a:rPr lang="el-G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Δεκέμβριος 2017: Έναρξη συζητήσεων για την ΚΑΠ μετά το 2020 στο Συμβούλιο Υπουργών</a:t>
            </a:r>
            <a:endParaRPr lang="el-GR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41300" indent="-241300" algn="just">
              <a:spcAft>
                <a:spcPts val="600"/>
              </a:spcAft>
              <a:buClr>
                <a:srgbClr val="000000"/>
              </a:buClr>
              <a:buSzPct val="75000"/>
              <a:buFontTx/>
              <a:buBlip>
                <a:blip r:embed="rId5"/>
              </a:buBlip>
            </a:pPr>
            <a:r>
              <a:rPr lang="el-G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Φεβρουάριος 2018: Έναρξη συζητήσεων για το ΠΔΠ μετά το 2020, Σύνοδος Κορυφής</a:t>
            </a:r>
            <a:endParaRPr lang="el-GR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877824" y="1666706"/>
            <a:ext cx="10668910" cy="20210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41300" indent="-241300" algn="just"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75000"/>
              <a:buBlip>
                <a:blip r:embed="rId5"/>
              </a:buBlip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Μαΐου 2018: Προτάσεις Ε. Επιτροπής για το νέο Πολυετές Δημοσιονομικό Πλαίσιο της ΕΕ </a:t>
            </a:r>
            <a:endParaRPr lang="el-GR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41300" lvl="0" indent="-241300" algn="just"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75000"/>
              <a:buBlip>
                <a:blip r:embed="rId5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Ιουνίου 2018: Νομοθετικές προτάσεις Ε. Επιτροπής για την ΚΑΠ μετά το 2020</a:t>
            </a:r>
          </a:p>
          <a:p>
            <a:pPr marL="241300" lvl="0" indent="-241300" algn="just"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75000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el-G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Πρόταση κανονισμού για τα Στρατηγικά Σχέδια της ΚΑΠ</a:t>
            </a:r>
          </a:p>
          <a:p>
            <a:pPr marL="241300" lvl="0" indent="-241300" algn="just"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75000"/>
            </a:pPr>
            <a:r>
              <a:rPr lang="el-G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- Πρόταση κανονισμού για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 τη χρηματοδότηση, διαχείριση και παρακολούθηση της ΚΑΠ</a:t>
            </a:r>
            <a:endParaRPr lang="el-G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41300" lvl="0" indent="-241300" algn="just"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75000"/>
            </a:pPr>
            <a:r>
              <a:rPr lang="el-G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- Πρόταση τροποποίησης των Καν. 1308/13 (Κ.Ο.Α), 228/13, 229/13 (Μ.Ν.Α.) &amp; 241/2014</a:t>
            </a:r>
            <a:endParaRPr lang="el-G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9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C33AB-B8AC-5F40-A16C-AB958192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87" y="1646331"/>
            <a:ext cx="1650330" cy="45500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4B0CD-77AB-C040-A274-B3939E54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89F7B-50E2-1843-8D1C-A91E1B145F4F}"/>
              </a:ext>
            </a:extLst>
          </p:cNvPr>
          <p:cNvSpPr txBox="1"/>
          <p:nvPr/>
        </p:nvSpPr>
        <p:spPr>
          <a:xfrm>
            <a:off x="2728570" y="1770278"/>
            <a:ext cx="859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Βασική εισοδηματική στήριξη για τη βιωσιμότητα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15F9E-A10E-E84A-A668-86BC179F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E78FCB-6595-1D4F-B054-38892A43D449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50396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E8646C-2957-EF4B-A638-D61A15202B0A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C52EC2-1BF2-EB4F-8526-FCE4859F9F5D}"/>
              </a:ext>
            </a:extLst>
          </p:cNvPr>
          <p:cNvSpPr txBox="1"/>
          <p:nvPr/>
        </p:nvSpPr>
        <p:spPr>
          <a:xfrm>
            <a:off x="3057754" y="3401568"/>
            <a:ext cx="8100183" cy="1323439"/>
          </a:xfrm>
          <a:prstGeom prst="rect">
            <a:avLst/>
          </a:prstGeom>
          <a:noFill/>
        </p:spPr>
        <p:txBody>
          <a:bodyPr wrap="square" numCol="1" spcCol="108000" rtlCol="0">
            <a:spAutoFit/>
          </a:bodyPr>
          <a:lstStyle/>
          <a:p>
            <a:pPr algn="just"/>
            <a:r>
              <a:rPr lang="el-G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Καθεστώς βασικής ενίσχυσης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: Τα κ-μ που εφαρμόζουν το καθεστώς, μπορούν να αποφασίσουν τη συνέχιση χορήγησης της βασικής ενίσχυσης βάσει δικαιωμάτων ενίσχυσης. Εάν όχι, τα δικαιώματα ενίσχυσης λήγουν στις 31/12/2020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 txBox="1">
            <a:spLocks/>
          </p:cNvSpPr>
          <p:nvPr/>
        </p:nvSpPr>
        <p:spPr>
          <a:xfrm>
            <a:off x="2583665" y="1215663"/>
            <a:ext cx="8837563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5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C9489F7B-50E2-1843-8D1C-A91E1B145F4F}"/>
              </a:ext>
            </a:extLst>
          </p:cNvPr>
          <p:cNvSpPr txBox="1"/>
          <p:nvPr/>
        </p:nvSpPr>
        <p:spPr>
          <a:xfrm>
            <a:off x="3057754" y="2487168"/>
            <a:ext cx="8363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Καθεστώς ενιαίας στρεμματικής ενίσχυσης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: Χορήγηση με τη μορφή ετήσιας ενίσχυσης ανά επιλέξιμο εκτάριο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2539522" y="5193792"/>
            <a:ext cx="9007212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Περιφερειακό σύστημα και στις δύο περιπτώσεις: Διαφοροποίηση του ποσού της βασικής ενίσχυσης μεταξύ ομάδων περιοχών που αντιμετωπίζουν παρόμοιες κοινωνικοοικονομικές 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ή αγρονομικές συνθήκες</a:t>
            </a:r>
          </a:p>
        </p:txBody>
      </p:sp>
    </p:spTree>
    <p:extLst>
      <p:ext uri="{BB962C8B-B14F-4D97-AF65-F5344CB8AC3E}">
        <p14:creationId xmlns:p14="http://schemas.microsoft.com/office/powerpoint/2010/main" val="2721913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C33AB-B8AC-5F40-A16C-AB958192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31" y="1646331"/>
            <a:ext cx="1738335" cy="45500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4B0CD-77AB-C040-A274-B3939E54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15F9E-A10E-E84A-A668-86BC179F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E78FCB-6595-1D4F-B054-38892A43D449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50396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E8646C-2957-EF4B-A638-D61A15202B0A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0282" y="1119238"/>
            <a:ext cx="8441740" cy="651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5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9489F7B-50E2-1843-8D1C-A91E1B145F4F}"/>
              </a:ext>
            </a:extLst>
          </p:cNvPr>
          <p:cNvSpPr txBox="1"/>
          <p:nvPr/>
        </p:nvSpPr>
        <p:spPr>
          <a:xfrm>
            <a:off x="3356045" y="2307907"/>
            <a:ext cx="797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EC52EC2-1BF2-EB4F-8526-FCE4859F9F5D}"/>
              </a:ext>
            </a:extLst>
          </p:cNvPr>
          <p:cNvSpPr txBox="1"/>
          <p:nvPr/>
        </p:nvSpPr>
        <p:spPr>
          <a:xfrm>
            <a:off x="3057754" y="2172614"/>
            <a:ext cx="7983140" cy="3016210"/>
          </a:xfrm>
          <a:prstGeom prst="rect">
            <a:avLst/>
          </a:prstGeom>
          <a:noFill/>
        </p:spPr>
        <p:txBody>
          <a:bodyPr wrap="square" numCol="1" spcCol="108000" rtlCol="0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Καθεστώς βασικής ενίσχυσης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Συνέχιση της εσωτερικής σύγκλισης</a:t>
            </a:r>
          </a:p>
          <a:p>
            <a:pPr algn="just"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αργότερο έως το έτος 2026, όλα τα δικαιώματα ενίσχυσης θα</a:t>
            </a:r>
          </a:p>
          <a:p>
            <a:pPr algn="just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πρέπει να έχουν αξία τουλάχιστον 75% του μέσου</a:t>
            </a:r>
          </a:p>
          <a:p>
            <a:pPr algn="just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προβλεπόμενου μοναδιαίου ποσού για το έτος υποβολής</a:t>
            </a:r>
          </a:p>
          <a:p>
            <a:pPr algn="just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αιτήσεων το 2026 </a:t>
            </a: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Τα κ-μ μπορούν να καθορίσουν μέγιστη μείωση που δεν μπορεί να</a:t>
            </a: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είναι κατώτερη του 30%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2948026" y="5321808"/>
            <a:ext cx="8471001" cy="118872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Εθνικό απόθεμα δικαιωμάτων ενίσχυσης</a:t>
            </a:r>
          </a:p>
          <a:p>
            <a:pPr algn="ctr"/>
            <a:endParaRPr lang="el-G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Προτεραιότητα σε νέους γεωργούς  ή νεοεισερχόμενους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Χορήγηση Δ.Ε. ή αύξηση της αξίας των Δ.Ε. 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TextShape 1"/>
          <p:cNvSpPr txBox="1">
            <a:spLocks noChangeArrowheads="1"/>
          </p:cNvSpPr>
          <p:nvPr/>
        </p:nvSpPr>
        <p:spPr bwMode="auto">
          <a:xfrm>
            <a:off x="3356046" y="1646331"/>
            <a:ext cx="6636518" cy="41655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45720" tIns="45000" rIns="45720" bIns="45000" anchor="ctr"/>
          <a:lstStyle/>
          <a:p>
            <a:pPr algn="ctr"/>
            <a:r>
              <a:rPr lang="el-GR" sz="2400" b="1" dirty="0">
                <a:latin typeface="Arial" pitchFamily="34" charset="0"/>
                <a:cs typeface="Arial" pitchFamily="34" charset="0"/>
              </a:rPr>
              <a:t>Εσωτερική σύγκλιση</a:t>
            </a:r>
          </a:p>
        </p:txBody>
      </p:sp>
    </p:spTree>
    <p:extLst>
      <p:ext uri="{BB962C8B-B14F-4D97-AF65-F5344CB8AC3E}">
        <p14:creationId xmlns:p14="http://schemas.microsoft.com/office/powerpoint/2010/main" val="272191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81" y="2752609"/>
            <a:ext cx="812732" cy="3158073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13" y="1215663"/>
            <a:ext cx="9963216" cy="705949"/>
          </a:xfrm>
        </p:spPr>
        <p:txBody>
          <a:bodyPr>
            <a:noAutofit/>
          </a:bodyPr>
          <a:lstStyle/>
          <a:p>
            <a:pPr algn="ctr"/>
            <a:b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Πρόταση κανονισμού για τα Στρατηγικά Σχέδια της ΚΑΠ </a:t>
            </a:r>
            <a:b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ΠΔΠ 2021-2027</a:t>
            </a:r>
            <a:b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en-US" sz="2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136037" y="2933395"/>
            <a:ext cx="87709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defRPr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Font typeface="Calibri" pitchFamily="34" charset="0"/>
              <a:buChar char="–"/>
              <a:defRPr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defRPr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defRPr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182563" indent="-182563" algn="just">
              <a:defRPr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899770" y="1921612"/>
            <a:ext cx="10521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l-G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36037" y="2995440"/>
            <a:ext cx="890259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ts val="600"/>
              </a:spcBef>
              <a:spcAft>
                <a:spcPts val="600"/>
              </a:spcAft>
              <a:tabLst>
                <a:tab pos="2813050" algn="l"/>
              </a:tabLst>
            </a:pPr>
            <a:r>
              <a:rPr lang="el-GR" sz="2000" b="1" dirty="0">
                <a:latin typeface="Arial" pitchFamily="34" charset="0"/>
                <a:ea typeface="Arial" pitchFamily="34" charset="0"/>
                <a:cs typeface="Arial" pitchFamily="34" charset="0"/>
              </a:rPr>
              <a:t>Πρόταση Ε. Επιτροπής</a:t>
            </a:r>
            <a:r>
              <a:rPr lang="el-GR" sz="2000" dirty="0">
                <a:latin typeface="Arial" pitchFamily="34" charset="0"/>
                <a:ea typeface="Arial" pitchFamily="34" charset="0"/>
                <a:cs typeface="Arial" pitchFamily="34" charset="0"/>
              </a:rPr>
              <a:t>: Τα επίπεδα των άμεσων  ενισχύσεων ανά εκτάριο μεταξύ των κ-μ θα συνεχίσουν να συγκλίνουν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tabLst>
                <a:tab pos="2813050" algn="l"/>
              </a:tabLst>
            </a:pPr>
            <a:r>
              <a:rPr lang="el-GR" sz="2000" dirty="0">
                <a:latin typeface="Arial" pitchFamily="34" charset="0"/>
                <a:ea typeface="Arial" pitchFamily="34" charset="0"/>
                <a:cs typeface="Arial" pitchFamily="34" charset="0"/>
              </a:rPr>
              <a:t>Για όλα τα κ-μ με άμεσες ενισχύσεις κάτω του 90% του μέσου όρου της ΕΕ-27, το χάσμα μεταξύ του σημερινού επιπέδου τους και του 90% του μέσου όρου των άμεσων ενισχύσεων της ΕΕ θα κλείσει κατά 50%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tabLst>
                <a:tab pos="2813050" algn="l"/>
              </a:tabLst>
            </a:pPr>
            <a:r>
              <a:rPr lang="el-GR" sz="2000" dirty="0">
                <a:latin typeface="Arial" pitchFamily="34" charset="0"/>
                <a:ea typeface="Arial" pitchFamily="34" charset="0"/>
                <a:cs typeface="Arial" pitchFamily="34" charset="0"/>
              </a:rPr>
              <a:t>Η σύγκλιση θα χρηματοδοτηθεί από όλα τα κ-μ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Shape 1"/>
          <p:cNvSpPr txBox="1">
            <a:spLocks noChangeArrowheads="1"/>
          </p:cNvSpPr>
          <p:nvPr/>
        </p:nvSpPr>
        <p:spPr bwMode="auto">
          <a:xfrm>
            <a:off x="3101644" y="2194560"/>
            <a:ext cx="7117689" cy="41655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45720" tIns="45000" rIns="45720" bIns="45000" anchor="ctr"/>
          <a:lstStyle/>
          <a:p>
            <a:pPr algn="ctr"/>
            <a:r>
              <a:rPr lang="el-GR" sz="2400" b="1" dirty="0">
                <a:latin typeface="Arial" pitchFamily="34" charset="0"/>
                <a:cs typeface="Arial" pitchFamily="34" charset="0"/>
              </a:rPr>
              <a:t>Εξωτερική σύγκλιση των άμεσων ενισχύσεων</a:t>
            </a:r>
          </a:p>
        </p:txBody>
      </p:sp>
      <p:sp>
        <p:nvSpPr>
          <p:cNvPr id="15" name="TextShape 1"/>
          <p:cNvSpPr txBox="1">
            <a:spLocks noChangeArrowheads="1"/>
          </p:cNvSpPr>
          <p:nvPr/>
        </p:nvSpPr>
        <p:spPr bwMode="auto">
          <a:xfrm>
            <a:off x="2809037" y="5800954"/>
            <a:ext cx="7117689" cy="416555"/>
          </a:xfrm>
          <a:prstGeom prst="rect">
            <a:avLst/>
          </a:prstGeom>
          <a:solidFill>
            <a:schemeClr val="accent5"/>
          </a:solidFill>
          <a:ln w="12600">
            <a:noFill/>
            <a:miter lim="800000"/>
            <a:headEnd/>
            <a:tailEnd/>
          </a:ln>
        </p:spPr>
        <p:txBody>
          <a:bodyPr lIns="45720" tIns="45000" rIns="45720" bIns="45000" anchor="ctr"/>
          <a:lstStyle/>
          <a:p>
            <a:pPr algn="ctr"/>
            <a:r>
              <a:rPr lang="el-GR" sz="2400" b="1" dirty="0">
                <a:latin typeface="Arial" pitchFamily="34" charset="0"/>
                <a:cs typeface="Arial" pitchFamily="34" charset="0"/>
              </a:rPr>
              <a:t>Απόφαση Ευρωπαϊκού Συμβουλίου</a:t>
            </a:r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B50BA8-B565-304D-9921-471BE308E1C4}"/>
              </a:ext>
            </a:extLst>
          </p:cNvPr>
          <p:cNvSpPr txBox="1">
            <a:spLocks/>
          </p:cNvSpPr>
          <p:nvPr/>
        </p:nvSpPr>
        <p:spPr>
          <a:xfrm>
            <a:off x="427186" y="413290"/>
            <a:ext cx="6434472" cy="502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89043-52FD-6D4D-98B6-88DC5BBD5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DFC31E-4ADD-964C-B03B-553F1E16374B}"/>
              </a:ext>
            </a:extLst>
          </p:cNvPr>
          <p:cNvCxnSpPr/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23">
            <a:extLst>
              <a:ext uri="{FF2B5EF4-FFF2-40B4-BE49-F238E27FC236}">
                <a16:creationId xmlns:a16="http://schemas.microsoft.com/office/drawing/2014/main" id="{B747E694-A476-0146-AE61-BF71931D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134" y="550322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z="3400" smtClean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sz="34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877" y="1441094"/>
            <a:ext cx="9816999" cy="425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96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79CF8D6-7494-CC45-9FD5-8BCF875A0ECA}"/>
              </a:ext>
            </a:extLst>
          </p:cNvPr>
          <p:cNvSpPr txBox="1">
            <a:spLocks/>
          </p:cNvSpPr>
          <p:nvPr/>
        </p:nvSpPr>
        <p:spPr>
          <a:xfrm>
            <a:off x="504749" y="323861"/>
            <a:ext cx="9042781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A3556C-1BD6-464A-80D4-06D3D6AC7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D69804-6EA1-FF40-B923-A92EE1CFC663}"/>
              </a:ext>
            </a:extLst>
          </p:cNvPr>
          <p:cNvCxnSpPr/>
          <p:nvPr/>
        </p:nvCxnSpPr>
        <p:spPr>
          <a:xfrm>
            <a:off x="3719921" y="1029810"/>
            <a:ext cx="7826813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530DE56-4EB9-744F-A92D-3CFC0CDD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395" y="1185062"/>
            <a:ext cx="7183527" cy="62179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υρωπαϊκή Πράσινη Συμφωνία (</a:t>
            </a:r>
            <a:r>
              <a:rPr lang="en-US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Deal)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FDEE7-9109-714F-9216-2A2B384DD3AC}"/>
              </a:ext>
            </a:extLst>
          </p:cNvPr>
          <p:cNvSpPr txBox="1"/>
          <p:nvPr/>
        </p:nvSpPr>
        <p:spPr>
          <a:xfrm>
            <a:off x="2514361" y="2004365"/>
            <a:ext cx="903237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u="sng" dirty="0">
                <a:latin typeface="Arial" pitchFamily="34" charset="0"/>
                <a:cs typeface="Arial" pitchFamily="34" charset="0"/>
              </a:rPr>
              <a:t>Κλιματικά ουδέτερη ΕΕ έως το 2050 </a:t>
            </a:r>
          </a:p>
          <a:p>
            <a:endParaRPr lang="el-GR" sz="2000" u="sng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Μείωση της ρύπανσης για την προστασία  της ζωής ανθρώπων, ζώων και φυτών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Επιχειρήσεις-παγκόσμιοι ηγέτες σε καθαρά προϊόντα και καθαρές τεχνολογίες 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Δίκαιη μετάβαση, χωρίς αποκλεισμούς ατόμων και περιφερειών</a:t>
            </a:r>
          </a:p>
          <a:p>
            <a:pPr algn="just">
              <a:buFont typeface="Arial" pitchFamily="34" charset="0"/>
              <a:buChar char="•"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2000" u="sng" dirty="0">
                <a:latin typeface="Arial" pitchFamily="34" charset="0"/>
                <a:cs typeface="Arial" pitchFamily="34" charset="0"/>
              </a:rPr>
              <a:t>Τομείς παρέμβασης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: Ενέργεια, βιομηχανία, κατασκευαστικός τομέας, μεταφορές, βιοποικιλότητα, από το αγρόκτημα στο πιάτο, ρύπανση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23">
            <a:extLst>
              <a:ext uri="{FF2B5EF4-FFF2-40B4-BE49-F238E27FC236}">
                <a16:creationId xmlns:a16="http://schemas.microsoft.com/office/drawing/2014/main" id="{2B3772A0-5071-1D4A-B200-BD728505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134" y="550322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z="3400" smtClean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sz="34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AFC33AB-B8AC-5F40-A16C-AB9581929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87" y="1646331"/>
            <a:ext cx="1489395" cy="45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1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79CF8D6-7494-CC45-9FD5-8BCF875A0ECA}"/>
              </a:ext>
            </a:extLst>
          </p:cNvPr>
          <p:cNvSpPr txBox="1">
            <a:spLocks/>
          </p:cNvSpPr>
          <p:nvPr/>
        </p:nvSpPr>
        <p:spPr>
          <a:xfrm>
            <a:off x="504749" y="323861"/>
            <a:ext cx="9042781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A3556C-1BD6-464A-80D4-06D3D6AC7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D69804-6EA1-FF40-B923-A92EE1CFC663}"/>
              </a:ext>
            </a:extLst>
          </p:cNvPr>
          <p:cNvCxnSpPr/>
          <p:nvPr/>
        </p:nvCxnSpPr>
        <p:spPr>
          <a:xfrm>
            <a:off x="3719921" y="1029810"/>
            <a:ext cx="7826813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530DE56-4EB9-744F-A92D-3CFC0CDD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395" y="1185062"/>
            <a:ext cx="7183527" cy="6217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Ευρωπαϊκή Πράσινη Συμφωνία </a:t>
            </a:r>
            <a:r>
              <a:rPr lang="en-US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ΚΑΠ μετά το 2020</a:t>
            </a:r>
            <a:endParaRPr lang="en-US" sz="2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FDEE7-9109-714F-9216-2A2B384DD3AC}"/>
              </a:ext>
            </a:extLst>
          </p:cNvPr>
          <p:cNvSpPr txBox="1"/>
          <p:nvPr/>
        </p:nvSpPr>
        <p:spPr>
          <a:xfrm>
            <a:off x="1938529" y="2004365"/>
            <a:ext cx="96082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l-GR" sz="2000" b="1" dirty="0">
                <a:latin typeface="Arial" pitchFamily="34" charset="0"/>
                <a:cs typeface="Arial" pitchFamily="34" charset="0"/>
              </a:rPr>
              <a:t>Α. Στρατηγικά Σχέδια της ΚΑΠ: Αξιολόγηση από την Επιτροπή βάσει ισχυρών περιβαλλοντικών και κλιματικών κριτηρίων</a:t>
            </a:r>
          </a:p>
          <a:p>
            <a:pPr lvl="0" algn="just"/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lvl="0" algn="just">
              <a:buFontTx/>
              <a:buChar char="-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Να αντικατοπτρίζουν τις φιλοδοξίες του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Green Deal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 &amp; της Στρατηγικής «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From Farm to Fork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lvl="0" algn="just">
              <a:buFontTx/>
              <a:buChar char="-"/>
            </a:pPr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Τουλάχιστον 40% των πόρων της ΚΑΠ για την κλιματική δράση (ΠΔΠ)</a:t>
            </a:r>
          </a:p>
          <a:p>
            <a:pPr lvl="0" algn="just">
              <a:buFontTx/>
              <a:buChar char="-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Χρήση βιώσιμων πρακτικών (πχ. γεωργία ακριβείας,  βιολογική γεωργία,  </a:t>
            </a:r>
            <a:r>
              <a:rPr lang="el-GR" sz="2000" dirty="0" err="1">
                <a:latin typeface="Arial" pitchFamily="34" charset="0"/>
                <a:cs typeface="Arial" pitchFamily="34" charset="0"/>
              </a:rPr>
              <a:t>αγρο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-οικολογία, αυστηρότερα πρότυπα καλής διαβίωσης των ζώων). </a:t>
            </a:r>
          </a:p>
          <a:p>
            <a:pPr lvl="0" algn="just">
              <a:buFontTx/>
              <a:buChar char="-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Οικολογικά σχήματα: Επιβράβευση αγροτών για βελτιωμένες περιβαλλοντικές και κλιματικές επιδόσεις</a:t>
            </a:r>
          </a:p>
          <a:p>
            <a:pPr lvl="0" algn="just">
              <a:buFontTx/>
              <a:buChar char="-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Μείωση χρήσης χημικών φυτοφάρμακων, λιπασμάτων &amp; αντιβιοτικών. Νομοθετικές προτάσεις (2021), αύξηση εκτάσεων βιολογικής γεωργίας, καινοτόμοι μέθοδοι προστασίας από επιβλαβείς οργανισμούς και ασθένειες</a:t>
            </a:r>
          </a:p>
          <a:p>
            <a:pPr lvl="0" algn="just">
              <a:buFontTx/>
              <a:buChar char="-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Βιώσιμη διαχείριση δασών</a:t>
            </a:r>
            <a:r>
              <a:rPr lang="el-GR" sz="2000" dirty="0"/>
              <a:t>  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23">
            <a:extLst>
              <a:ext uri="{FF2B5EF4-FFF2-40B4-BE49-F238E27FC236}">
                <a16:creationId xmlns:a16="http://schemas.microsoft.com/office/drawing/2014/main" id="{2B3772A0-5071-1D4A-B200-BD728505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134" y="550322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z="3400" smtClean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sz="34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AFC33AB-B8AC-5F40-A16C-AB9581929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87" y="2165710"/>
            <a:ext cx="1313205" cy="362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1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79CF8D6-7494-CC45-9FD5-8BCF875A0ECA}"/>
              </a:ext>
            </a:extLst>
          </p:cNvPr>
          <p:cNvSpPr txBox="1">
            <a:spLocks/>
          </p:cNvSpPr>
          <p:nvPr/>
        </p:nvSpPr>
        <p:spPr>
          <a:xfrm>
            <a:off x="504749" y="323861"/>
            <a:ext cx="9042781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A3556C-1BD6-464A-80D4-06D3D6AC7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D69804-6EA1-FF40-B923-A92EE1CFC663}"/>
              </a:ext>
            </a:extLst>
          </p:cNvPr>
          <p:cNvCxnSpPr/>
          <p:nvPr/>
        </p:nvCxnSpPr>
        <p:spPr>
          <a:xfrm>
            <a:off x="3719921" y="1029810"/>
            <a:ext cx="7826813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530DE56-4EB9-744F-A92D-3CFC0CDD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395" y="1185062"/>
            <a:ext cx="7183527" cy="6217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Ευρωπαϊκή Πράσινη Συμφωνία </a:t>
            </a:r>
            <a:r>
              <a:rPr lang="en-US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ΚΑΠ μετά το 2020</a:t>
            </a:r>
            <a:endParaRPr lang="en-US" sz="2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FDEE7-9109-714F-9216-2A2B384DD3AC}"/>
              </a:ext>
            </a:extLst>
          </p:cNvPr>
          <p:cNvSpPr txBox="1"/>
          <p:nvPr/>
        </p:nvSpPr>
        <p:spPr>
          <a:xfrm>
            <a:off x="1748333" y="2004365"/>
            <a:ext cx="97984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Β. Στρατηγική «Από το αγρόκτημα στο πιάτο» για ένα διατροφικό σύστημα δίκαιο, υγιεινό  και φιλικό προς το περιβάλλον (Άνοιξη 2020)  </a:t>
            </a: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lvl="0"/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Στήριξη της Κυκλικής Οικονομίας: Μείωση των περιβαλλοντικών επιπτώσεων  από τη μεταποίηση &amp; λιανική πώληση τροφίμων, με λήψη δράσης σε μεταφορές, αποθήκευση,  συσκευασία και απόβλητα τροφίμων, καταπολέμησης της απάτης, νέα καινοτόμα τρόφιμα και ζωοτροφές</a:t>
            </a:r>
          </a:p>
          <a:p>
            <a:pPr lvl="0">
              <a:buFont typeface="Wingdings" pitchFamily="2" charset="2"/>
              <a:buChar char="§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Βιώσιμη κατανάλωση τροφίμων &amp; προώθηση προσιτών υγιεινών τροφίμων για όλους.  Συμμόρφωση εισαγομένων τροφίμων με περιβαλλοντικά πρότυπα ΕΕ. Μείωση σπατάλης των τροφίμων, υγιεινά &amp; βιώσιμα διατροφικά μοντέλα, ενημέρωση καταναλωτών για την προέλευση, θρεπτική αξία, περιβαλλοντικό αποτύπωμα τροφίμων, βελτίωση θέσης γεωργών στην αλυσίδα αξίας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23">
            <a:extLst>
              <a:ext uri="{FF2B5EF4-FFF2-40B4-BE49-F238E27FC236}">
                <a16:creationId xmlns:a16="http://schemas.microsoft.com/office/drawing/2014/main" id="{2B3772A0-5071-1D4A-B200-BD728505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134" y="550322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z="3400" smtClean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sz="34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AFC33AB-B8AC-5F40-A16C-AB9581929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0" y="2004365"/>
            <a:ext cx="1392803" cy="38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1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6B1E1D4-9CE7-604A-9091-F899C5C201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245766"/>
            <a:ext cx="2232916" cy="2201334"/>
          </a:xfrm>
          <a:prstGeom prst="ellipse">
            <a:avLst/>
          </a:prstGeom>
          <a:ln w="0" cap="rnd">
            <a:solidFill>
              <a:srgbClr val="C8C6BD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>
            <a:extrusionClr>
              <a:srgbClr val="000000"/>
            </a:extrusion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79CF8D6-7494-CC45-9FD5-8BCF875A0ECA}"/>
              </a:ext>
            </a:extLst>
          </p:cNvPr>
          <p:cNvSpPr txBox="1">
            <a:spLocks/>
          </p:cNvSpPr>
          <p:nvPr/>
        </p:nvSpPr>
        <p:spPr>
          <a:xfrm>
            <a:off x="504749" y="323861"/>
            <a:ext cx="9042781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A3556C-1BD6-464A-80D4-06D3D6AC7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D69804-6EA1-FF40-B923-A92EE1CFC663}"/>
              </a:ext>
            </a:extLst>
          </p:cNvPr>
          <p:cNvCxnSpPr/>
          <p:nvPr/>
        </p:nvCxnSpPr>
        <p:spPr>
          <a:xfrm>
            <a:off x="3719921" y="1029810"/>
            <a:ext cx="7826813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530DE56-4EB9-744F-A92D-3CFC0CDD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395" y="1185062"/>
            <a:ext cx="7183527" cy="621791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βρισκόμαστε σήμερα</a:t>
            </a:r>
            <a:r>
              <a:rPr lang="en-US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FDEE7-9109-714F-9216-2A2B384DD3AC}"/>
              </a:ext>
            </a:extLst>
          </p:cNvPr>
          <p:cNvSpPr txBox="1"/>
          <p:nvPr/>
        </p:nvSpPr>
        <p:spPr>
          <a:xfrm>
            <a:off x="2514361" y="2004365"/>
            <a:ext cx="90323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Συνεχίζονται οι συζητήσεις για το επόμενο ΠΔΠ της ΕΕ</a:t>
            </a:r>
          </a:p>
          <a:p>
            <a:pPr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Συνεχίζεται η εξέταση των νομοθετικών προτάσεων για την ΚΑΠ μετά το  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2020</a:t>
            </a:r>
          </a:p>
          <a:p>
            <a:pPr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Έκθεση Επιτροπής Γεωργίας και Αγροτικής Ανάπτυξης του Ε.Κ. (Απρίλιος 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2019)</a:t>
            </a:r>
          </a:p>
          <a:p>
            <a:pPr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Μετά την έγκριση θέσεων Ε.Κ.-Συμβουλίου, διαπραγματεύσεις μεταξύ συν-  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νομοθετών </a:t>
            </a:r>
          </a:p>
          <a:p>
            <a:pPr algn="just"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Μεταβατική περίοδος ενός έτους (2021) από την Ε. Επιτροπή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 (31/10/2019)</a:t>
            </a:r>
          </a:p>
        </p:txBody>
      </p:sp>
      <p:sp>
        <p:nvSpPr>
          <p:cNvPr id="26" name="Slide Number Placeholder 23">
            <a:extLst>
              <a:ext uri="{FF2B5EF4-FFF2-40B4-BE49-F238E27FC236}">
                <a16:creationId xmlns:a16="http://schemas.microsoft.com/office/drawing/2014/main" id="{2B3772A0-5071-1D4A-B200-BD728505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134" y="550322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z="3400" smtClean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sz="34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1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6490B-9A97-B643-81C5-2784606C8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50"/>
            <a:ext cx="12258471" cy="68931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D7FC0A-E7DF-1242-A9A3-83FCD7366EE0}"/>
              </a:ext>
            </a:extLst>
          </p:cNvPr>
          <p:cNvSpPr txBox="1">
            <a:spLocks/>
          </p:cNvSpPr>
          <p:nvPr/>
        </p:nvSpPr>
        <p:spPr>
          <a:xfrm>
            <a:off x="535021" y="1264920"/>
            <a:ext cx="4306770" cy="441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3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Σας ευχαριστώ</a:t>
            </a:r>
          </a:p>
          <a:p>
            <a:r>
              <a:rPr lang="el-GR" sz="34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την</a:t>
            </a:r>
          </a:p>
          <a:p>
            <a:r>
              <a:rPr lang="el-GR" sz="34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προσοχή σας</a:t>
            </a:r>
          </a:p>
          <a:p>
            <a:endParaRPr lang="el-GR" sz="20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Τμήμα ΚΑΠ &amp; Ευρωπαϊκών Σχέσεων</a:t>
            </a:r>
          </a:p>
          <a:p>
            <a:r>
              <a:rPr lang="el-GR" sz="14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Δ/</a:t>
            </a:r>
            <a:r>
              <a:rPr lang="el-GR" sz="1400" dirty="0" err="1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νση </a:t>
            </a:r>
            <a:r>
              <a:rPr lang="el-GR" sz="14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Αγροτικής Πολιτικής, Τεκμηρίωσης &amp; Διεθνών Σχέσεων, </a:t>
            </a:r>
            <a:r>
              <a:rPr lang="el-GR" sz="1400" dirty="0" err="1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ΥπΑΑΤ</a:t>
            </a:r>
            <a:r>
              <a:rPr lang="el-GR" sz="14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hlinkClick r:id="rId4"/>
            </a:endParaRPr>
          </a:p>
          <a:p>
            <a:endParaRPr lang="en-US" sz="14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34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8E018BF-91E6-454E-BE33-813B7C46BF0D}"/>
              </a:ext>
            </a:extLst>
          </p:cNvPr>
          <p:cNvSpPr txBox="1">
            <a:spLocks/>
          </p:cNvSpPr>
          <p:nvPr/>
        </p:nvSpPr>
        <p:spPr>
          <a:xfrm>
            <a:off x="5959688" y="413289"/>
            <a:ext cx="5903851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  <a:endParaRPr lang="en-US" sz="12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8439CF-8E73-A34B-B771-DF035A7EAF40}"/>
              </a:ext>
            </a:extLst>
          </p:cNvPr>
          <p:cNvCxnSpPr/>
          <p:nvPr/>
        </p:nvCxnSpPr>
        <p:spPr>
          <a:xfrm>
            <a:off x="6057796" y="1029810"/>
            <a:ext cx="6051848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4C24136-2A28-DD47-9B36-FA4A5EA34DC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60816" y="0"/>
            <a:ext cx="297656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07128FA-F21E-CC44-AAA9-81A8CCDB734D}"/>
              </a:ext>
            </a:extLst>
          </p:cNvPr>
          <p:cNvSpPr/>
          <p:nvPr/>
        </p:nvSpPr>
        <p:spPr>
          <a:xfrm>
            <a:off x="0" y="6121400"/>
            <a:ext cx="12258472" cy="73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49D8C-5D55-7C48-A30C-E2A0D7FAF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130" y="6261100"/>
            <a:ext cx="5486400" cy="457200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535021" y="5179162"/>
            <a:ext cx="101880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hlinkClick r:id="rId4"/>
              </a:rPr>
              <a:t>1. </a:t>
            </a:r>
            <a:r>
              <a:rPr lang="en-US" sz="1200" dirty="0">
                <a:hlinkClick r:id="rId4"/>
              </a:rPr>
              <a:t>http://www.minagric.gr/index.php/el/2013-04-05-10-13-09/ministry-example/diavoylefsi-i-kap-meta-to-2020?types[0]=1</a:t>
            </a:r>
            <a:endParaRPr lang="el-GR" sz="12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535021" y="5456161"/>
            <a:ext cx="48572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hlinkClick r:id="rId7"/>
              </a:rPr>
              <a:t>2. </a:t>
            </a:r>
            <a:r>
              <a:rPr lang="en-US" sz="1200" dirty="0">
                <a:hlinkClick r:id="rId7"/>
              </a:rPr>
              <a:t>https://kwiksurveys.com/s/BTslVrel#/0</a:t>
            </a:r>
            <a:endParaRPr lang="el-GR" sz="12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535021" y="5733160"/>
            <a:ext cx="8418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hlinkClick r:id="rId8"/>
              </a:rPr>
              <a:t>3. </a:t>
            </a:r>
            <a:r>
              <a:rPr lang="en-US" sz="1200" dirty="0">
                <a:hlinkClick r:id="rId8"/>
              </a:rPr>
              <a:t>https://ec.europa.eu/info/strategy/priorities-2019-2024/european-green-deal_el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06814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38" y="1119239"/>
            <a:ext cx="9266872" cy="73699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Πολυετές Δημοσιονομικό Πλαίσιο 2021-2027</a:t>
            </a:r>
            <a:endParaRPr lang="en-US" sz="28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4F0B4-7F17-0842-B85D-5F57C181896B}"/>
              </a:ext>
            </a:extLst>
          </p:cNvPr>
          <p:cNvSpPr txBox="1"/>
          <p:nvPr/>
        </p:nvSpPr>
        <p:spPr>
          <a:xfrm>
            <a:off x="1799538" y="1856233"/>
            <a:ext cx="974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		Προκλήσεις &amp; προτεραιότητες ΕΕ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1901954" y="2633473"/>
            <a:ext cx="9326878" cy="2275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39725" algn="just">
              <a:spcAft>
                <a:spcPts val="600"/>
              </a:spcAft>
              <a:buClr>
                <a:srgbClr val="000000"/>
              </a:buClr>
              <a:buSzPct val="75000"/>
              <a:buBlip>
                <a:blip r:embed="rId3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Αποχώρηση Ηνωμένου Βασιλείου</a:t>
            </a:r>
          </a:p>
          <a:p>
            <a:pPr marL="342900" indent="-339725" algn="just">
              <a:spcAft>
                <a:spcPts val="600"/>
              </a:spcAft>
              <a:buClr>
                <a:srgbClr val="000000"/>
              </a:buClr>
              <a:buSzPct val="75000"/>
              <a:buFontTx/>
              <a:buBlip>
                <a:blip r:embed="rId3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Μετανάστευση, προσφυγικό, εσωτερική &amp; εξωτερική ασφάλεια,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άμυνα</a:t>
            </a:r>
            <a:endParaRPr lang="el-GR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39725" algn="just">
              <a:spcAft>
                <a:spcPts val="600"/>
              </a:spcAft>
              <a:buClr>
                <a:srgbClr val="000000"/>
              </a:buClr>
              <a:buSzPct val="75000"/>
              <a:buFontTx/>
              <a:buBlip>
                <a:blip r:embed="rId3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Κλιματική αλλαγή/περιβάλλον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39725" algn="just">
              <a:buClr>
                <a:srgbClr val="000000"/>
              </a:buClr>
              <a:buSzPct val="75000"/>
            </a:pPr>
            <a:endParaRPr lang="el-G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39725" algn="just">
              <a:buClr>
                <a:srgbClr val="000000"/>
              </a:buClr>
              <a:buSzPct val="75000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Πιέσεις στον προϋπολογισμό της ΕΕ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39725" algn="just">
              <a:buClr>
                <a:srgbClr val="000000"/>
              </a:buClr>
              <a:buSzPct val="75000"/>
            </a:pPr>
            <a:endParaRPr lang="el-G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39725" algn="just">
              <a:buClr>
                <a:srgbClr val="000000"/>
              </a:buClr>
              <a:buSzPct val="75000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Μειώσεις στον προϋπολογισμό της ΚΑΠ μετά το 2020</a:t>
            </a:r>
            <a:endParaRPr lang="el-GR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- Δεξιό βέλος"/>
          <p:cNvSpPr/>
          <p:nvPr/>
        </p:nvSpPr>
        <p:spPr>
          <a:xfrm>
            <a:off x="2275028" y="4524452"/>
            <a:ext cx="795528" cy="25603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AFC33AB-B8AC-5F40-A16C-AB9581929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10" y="2201875"/>
            <a:ext cx="1332768" cy="39945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4467F0D-AF55-B444-BFD2-D9E06A02C12C}"/>
              </a:ext>
            </a:extLst>
          </p:cNvPr>
          <p:cNvSpPr txBox="1">
            <a:spLocks/>
          </p:cNvSpPr>
          <p:nvPr/>
        </p:nvSpPr>
        <p:spPr>
          <a:xfrm>
            <a:off x="2143354" y="5339871"/>
            <a:ext cx="9187891" cy="571035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l-GR" sz="3100" dirty="0">
                <a:latin typeface="Arial" pitchFamily="34" charset="0"/>
                <a:cs typeface="Arial" pitchFamily="34" charset="0"/>
              </a:rPr>
              <a:t>ΠΔΠ: Αρμοδιότητα του Ευρωπαϊκού Συμβουλίου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16 - Δεξιό βέλος"/>
          <p:cNvSpPr/>
          <p:nvPr/>
        </p:nvSpPr>
        <p:spPr>
          <a:xfrm>
            <a:off x="2275028" y="4011169"/>
            <a:ext cx="795528" cy="25603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C33AB-B8AC-5F40-A16C-AB958192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94" y="1646331"/>
            <a:ext cx="1332768" cy="45500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4B0CD-77AB-C040-A274-B3939E54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67F0D-AF55-B444-BFD2-D9E06A02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374" y="1293356"/>
            <a:ext cx="8092118" cy="705949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3100" b="1" dirty="0">
                <a:latin typeface="Arial" pitchFamily="34" charset="0"/>
                <a:cs typeface="Arial" pitchFamily="34" charset="0"/>
              </a:rPr>
              <a:t>Προϋπολογισμός για την ΚΑΠ μετά το 2020</a:t>
            </a:r>
            <a:br>
              <a:rPr lang="el-GR" sz="3100" dirty="0">
                <a:latin typeface="Arial" pitchFamily="34" charset="0"/>
                <a:cs typeface="Arial" pitchFamily="34" charset="0"/>
              </a:rPr>
            </a:br>
            <a:endParaRPr lang="en-US" sz="3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15F9E-A10E-E84A-A668-86BC179F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E78FCB-6595-1D4F-B054-38892A43D449}"/>
              </a:ext>
            </a:extLst>
          </p:cNvPr>
          <p:cNvSpPr txBox="1">
            <a:spLocks/>
          </p:cNvSpPr>
          <p:nvPr/>
        </p:nvSpPr>
        <p:spPr>
          <a:xfrm>
            <a:off x="418641" y="251937"/>
            <a:ext cx="6512511" cy="86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</a:t>
            </a:r>
            <a:r>
              <a:rPr lang="el-GR" sz="1200" b="1" dirty="0" err="1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τωω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  <a:p>
            <a:endParaRPr lang="el-GR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E8646C-2957-EF4B-A638-D61A15202B0A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C52EC2-1BF2-EB4F-8526-FCE4859F9F5D}"/>
              </a:ext>
            </a:extLst>
          </p:cNvPr>
          <p:cNvSpPr txBox="1"/>
          <p:nvPr/>
        </p:nvSpPr>
        <p:spPr>
          <a:xfrm>
            <a:off x="2137067" y="2201876"/>
            <a:ext cx="9409667" cy="4093428"/>
          </a:xfrm>
          <a:prstGeom prst="rect">
            <a:avLst/>
          </a:prstGeom>
          <a:noFill/>
        </p:spPr>
        <p:txBody>
          <a:bodyPr wrap="square" numCol="1" spcCol="108000" rtlCol="0">
            <a:spAutoFit/>
          </a:bodyPr>
          <a:lstStyle/>
          <a:p>
            <a:pPr algn="just">
              <a:buBlip>
                <a:blip r:embed="rId5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365 δις ευρώ για την περίοδο 2021-2027 </a:t>
            </a:r>
          </a:p>
          <a:p>
            <a:pPr algn="just">
              <a:buBlip>
                <a:blip r:embed="rId5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Τουλάχιστον 40% για την κλιματική δράση</a:t>
            </a:r>
          </a:p>
          <a:p>
            <a:pPr marL="0" lvl="1" algn="just"/>
            <a:endParaRPr lang="el-G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>
              <a:buBlip>
                <a:blip r:embed="rId5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Μείωση περίπου 5% σε τρέχουσες τιμές ή 15% σε σταθερές τιμές, σε σύγκριση          </a:t>
            </a:r>
          </a:p>
          <a:p>
            <a:pPr marL="0" lvl="1" algn="just"/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με τρέχουσα περίοδο </a:t>
            </a:r>
          </a:p>
          <a:p>
            <a:pPr algn="just">
              <a:buBlip>
                <a:blip r:embed="rId5"/>
              </a:buBlip>
            </a:pPr>
            <a:endParaRPr lang="el-G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Ελλάδα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18,263 δις €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(τρέχουσες τιμές)</a:t>
            </a:r>
          </a:p>
          <a:p>
            <a:pPr lvl="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14,255 δις € για τις άμεσες ενισχύσεις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3,567 δις € για την αγροτική ανάπτυξη και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440 εκ. € για μέτρα αγοράς</a:t>
            </a:r>
          </a:p>
          <a:p>
            <a:pPr lvl="1" algn="just"/>
            <a:endParaRPr lang="el-G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endParaRPr lang="el-G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137067" y="5786323"/>
            <a:ext cx="9409667" cy="86730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Τι ποσοστό αφιερώνει ο προϋπολογισμός της ΕΕ για την ΚΑΠ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l-GR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Περίοδος 2014-2020: </a:t>
            </a:r>
            <a:r>
              <a:rPr lang="el-G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37.6% (EΕ-28) 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l-G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Περίοδος</a:t>
            </a:r>
            <a:r>
              <a:rPr lang="el-GR" b="1" dirty="0">
                <a:solidFill>
                  <a:schemeClr val="tx1"/>
                </a:solidFill>
                <a:latin typeface="Arial" pitchFamily="34" charset="0"/>
                <a:ea typeface="Wingdings" pitchFamily="2" charset="2"/>
                <a:cs typeface="Arial" pitchFamily="34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2021-2027: 28.5% (ΕΕ-27)</a:t>
            </a:r>
          </a:p>
          <a:p>
            <a:pPr algn="ctr"/>
            <a:endParaRPr lang="el-GR" dirty="0"/>
          </a:p>
        </p:txBody>
      </p:sp>
      <p:sp>
        <p:nvSpPr>
          <p:cNvPr id="17" name="16 - Δεξιό βέλος"/>
          <p:cNvSpPr/>
          <p:nvPr/>
        </p:nvSpPr>
        <p:spPr>
          <a:xfrm>
            <a:off x="6254495" y="6100412"/>
            <a:ext cx="453543" cy="192024"/>
          </a:xfrm>
          <a:prstGeom prst="rightArrow">
            <a:avLst>
              <a:gd name="adj1" fmla="val 50000"/>
              <a:gd name="adj2" fmla="val 7381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91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2779776"/>
            <a:ext cx="1028538" cy="3366021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273537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  <a:p>
            <a:endParaRPr lang="el-GR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518" y="1119239"/>
            <a:ext cx="9963216" cy="709561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endParaRPr lang="en-US" sz="28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4F0B4-7F17-0842-B85D-5F57C181896B}"/>
              </a:ext>
            </a:extLst>
          </p:cNvPr>
          <p:cNvSpPr txBox="1"/>
          <p:nvPr/>
        </p:nvSpPr>
        <p:spPr>
          <a:xfrm>
            <a:off x="1593244" y="1828800"/>
            <a:ext cx="1013302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Νέο μοντέλο λειτουργίας </a:t>
            </a:r>
            <a:endParaRPr 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Από τη συμμόρφωση στις επιδόσεις: περισσότερο στοχευμένες ενισχύσεις στη </a:t>
            </a: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  βάση αποτελεσμάτων και επιδόσεων</a:t>
            </a:r>
          </a:p>
          <a:p>
            <a:pPr algn="just">
              <a:spcAft>
                <a:spcPts val="600"/>
              </a:spcAft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Αυξημένη φιλοδοξία για περιβάλλον/κλίμα: ενισχυμένη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αιρεσιμότητα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οικολογικά 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 σχήματα</a:t>
            </a:r>
          </a:p>
          <a:p>
            <a:pPr>
              <a:spcAft>
                <a:spcPts val="600"/>
              </a:spcAft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Αυξημένη επικουρικότητα: εξισορρόπηση αρμοδιοτήτων μεταξύ ΕΕ &amp; κ-μ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Στρατηγικό Σχέδιο της ΚΑΠ: κοινός στρατηγικός σχεδιασμός Πυλώνα Ι &amp; ΙΙ (άμεσες   </a:t>
            </a: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 ενισχύσεις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αγροτική ανάπτυξη, επιχειρησιακά προγράμματα Κ.Ο.Α.)</a:t>
            </a:r>
          </a:p>
          <a:p>
            <a:pPr algn="just">
              <a:spcAft>
                <a:spcPts val="600"/>
              </a:spcAft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Συνοχή, συμπληρωματικότητα μεταξύ των Πυλώνων και των παρεμβάσεων</a:t>
            </a:r>
          </a:p>
          <a:p>
            <a:pPr algn="just">
              <a:spcAft>
                <a:spcPts val="600"/>
              </a:spcAft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Αλληλεπίδραση με εθνικές πολιτικές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32" y="4621242"/>
            <a:ext cx="711274" cy="186176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4344" y="-208483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998" y="1215662"/>
            <a:ext cx="9963216" cy="705949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endParaRPr lang="en-US" sz="28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4F0B4-7F17-0842-B85D-5F57C181896B}"/>
              </a:ext>
            </a:extLst>
          </p:cNvPr>
          <p:cNvSpPr txBox="1"/>
          <p:nvPr/>
        </p:nvSpPr>
        <p:spPr>
          <a:xfrm>
            <a:off x="1141171" y="2201875"/>
            <a:ext cx="1040556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Blip>
                <a:blip r:embed="rId5"/>
              </a:buBlip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Κατάρτιση Στρατηγικού Σχεδίου της ΚΑΠ από τα κ-μ</a:t>
            </a:r>
          </a:p>
          <a:p>
            <a:pPr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Εταιρική σχέση με αρμόδιες περιφερειακές/τοπικές αρχές, ιδίως για περιβάλλον/κλίμα, 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διαβούλευση</a:t>
            </a:r>
          </a:p>
          <a:p>
            <a:pPr algn="just"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Δομή: Αξιολόγηση αναγκών, στρατηγική παρέμβασης, κοινά στοιχεία &amp; </a:t>
            </a: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περιγραφή παρεμβάσεων, στόχοι και οικονομικά σχέδια, διακυβέρνηση &amp; συντονισμός, </a:t>
            </a: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στοιχεία εκσυγχρονισμού της ΚΑΠ, απλούστευσης &amp; μείωσης διοικητικού φόρτου για </a:t>
            </a: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τους δικαιούχους</a:t>
            </a:r>
          </a:p>
          <a:p>
            <a:pPr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Υποβολή του ΣΣ της ΚΑΠ στην Ε. Επιτροπή έως </a:t>
            </a:r>
            <a:r>
              <a:rPr lang="el-G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1/1/2020(?)</a:t>
            </a:r>
          </a:p>
          <a:p>
            <a:pPr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Έγκριση εντός 8 μηνών</a:t>
            </a:r>
          </a:p>
          <a:p>
            <a:pPr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Αίτημα τροποποίησης μια φορά/έτος, ενδεχόμενες εξαιρέσεις</a:t>
            </a:r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C33AB-B8AC-5F40-A16C-AB958192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86" y="1770677"/>
            <a:ext cx="1738335" cy="45500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4B0CD-77AB-C040-A274-B3939E54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89F7B-50E2-1843-8D1C-A91E1B145F4F}"/>
              </a:ext>
            </a:extLst>
          </p:cNvPr>
          <p:cNvSpPr txBox="1"/>
          <p:nvPr/>
        </p:nvSpPr>
        <p:spPr>
          <a:xfrm>
            <a:off x="2710283" y="1770677"/>
            <a:ext cx="87087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Arial" pitchFamily="34" charset="0"/>
                <a:cs typeface="Arial" pitchFamily="34" charset="0"/>
              </a:rPr>
              <a:t>Παρακολούθηση &amp; αξιολόγηση των επιδόσεων </a:t>
            </a:r>
          </a:p>
          <a:p>
            <a:pPr algn="ctr"/>
            <a:r>
              <a:rPr lang="el-GR" sz="2000" b="1" dirty="0">
                <a:latin typeface="Arial" pitchFamily="34" charset="0"/>
                <a:cs typeface="Arial" pitchFamily="34" charset="0"/>
              </a:rPr>
              <a:t>του Στρατηγικού Σχεδίου της ΚΑΠ (Πλαίσιο επιδόσεων)</a:t>
            </a:r>
          </a:p>
          <a:p>
            <a:pPr algn="ctr"/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Κοινοί δείκτες πλαισίου, εκροών, αποτελεσμάτων και επιπτώσεων </a:t>
            </a: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Στόχοι και ετήσια ορόσημα</a:t>
            </a: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Εκ των προτέρων, ενδιάμεσες και εκ των υστέρων αξιολογήσεις</a:t>
            </a: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Ετήσια έκθεση επιδόσεων έως 15/2 (ποσοτικά &amp; ποιοτικά στοιχεία)    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  &amp; ετήσια εκκαθάριση δαπανών</a:t>
            </a: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Αποκλίσεις δεικτών αποτελέσματος πάνω από 25% από τιμή οροσήμου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        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Σχέδιο δράσης/Αναστολή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πληρωμών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Μειώσεις πληρωμών</a:t>
            </a:r>
            <a:endParaRPr lang="el-G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Blip>
                <a:blip r:embed="rId4"/>
              </a:buBlip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15F9E-A10E-E84A-A668-86BC179F0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E78FCB-6595-1D4F-B054-38892A43D449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50396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E8646C-2957-EF4B-A638-D61A15202B0A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0282" y="1119238"/>
            <a:ext cx="8441740" cy="651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5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9 - Δεξιό βέλος"/>
          <p:cNvSpPr/>
          <p:nvPr/>
        </p:nvSpPr>
        <p:spPr>
          <a:xfrm>
            <a:off x="2926080" y="5618074"/>
            <a:ext cx="848563" cy="2633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91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577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63" y="1119238"/>
            <a:ext cx="9963216" cy="336487"/>
          </a:xfrm>
        </p:spPr>
        <p:txBody>
          <a:bodyPr>
            <a:normAutofit fontScale="90000"/>
          </a:bodyPr>
          <a:lstStyle/>
          <a:p>
            <a:pPr algn="ctr"/>
            <a:r>
              <a:rPr lang="el-GR" sz="1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l-GR" sz="2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1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US" sz="18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4F0B4-7F17-0842-B85D-5F57C181896B}"/>
              </a:ext>
            </a:extLst>
          </p:cNvPr>
          <p:cNvSpPr txBox="1"/>
          <p:nvPr/>
        </p:nvSpPr>
        <p:spPr>
          <a:xfrm>
            <a:off x="711274" y="1580084"/>
            <a:ext cx="1108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8F02CD-A1C5-2442-8E5D-BE8E2F4FF968}"/>
              </a:ext>
            </a:extLst>
          </p:cNvPr>
          <p:cNvSpPr txBox="1"/>
          <p:nvPr/>
        </p:nvSpPr>
        <p:spPr>
          <a:xfrm>
            <a:off x="1338682" y="3337778"/>
            <a:ext cx="9963216" cy="1815882"/>
          </a:xfrm>
          <a:prstGeom prst="rect">
            <a:avLst/>
          </a:prstGeom>
          <a:noFill/>
        </p:spPr>
        <p:txBody>
          <a:bodyPr wrap="square" numCol="2" spcCol="108000" rtlCol="0">
            <a:spAutoFit/>
          </a:bodyPr>
          <a:lstStyle/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424282" y="1580083"/>
            <a:ext cx="914400" cy="108996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Γενικοί στόχοι</a:t>
            </a:r>
          </a:p>
        </p:txBody>
      </p:sp>
      <p:sp>
        <p:nvSpPr>
          <p:cNvPr id="28" name="27 - Ορθογώνιο"/>
          <p:cNvSpPr/>
          <p:nvPr/>
        </p:nvSpPr>
        <p:spPr>
          <a:xfrm>
            <a:off x="1524911" y="1580084"/>
            <a:ext cx="10021823" cy="108996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400" dirty="0"/>
              <a:t>- Έξυπνος, ανθεκτικός &amp; διαφοροποιημένος γεωργικός τομέας, διασφάλιση επισιτιστικής ασφάλειας</a:t>
            </a:r>
          </a:p>
          <a:p>
            <a:pPr algn="just"/>
            <a:r>
              <a:rPr lang="el-GR" sz="1400" dirty="0"/>
              <a:t>- Περιβαλλοντική φροντίδα &amp; δράση για το κλίμα και συμβολή στους περιβαλλοντικούς και κλιματικούς στόχους της ΕΕ</a:t>
            </a:r>
          </a:p>
          <a:p>
            <a:pPr algn="just"/>
            <a:r>
              <a:rPr lang="el-GR" sz="1400" dirty="0"/>
              <a:t>- </a:t>
            </a:r>
            <a:r>
              <a:rPr lang="el-GR" sz="1400" dirty="0" err="1"/>
              <a:t>Κοινωνικο</a:t>
            </a:r>
            <a:r>
              <a:rPr lang="el-GR" sz="1400" dirty="0"/>
              <a:t>-οικονομικός ιστός των αγροτικών περιοχών</a:t>
            </a:r>
          </a:p>
        </p:txBody>
      </p:sp>
      <p:sp>
        <p:nvSpPr>
          <p:cNvPr id="29" name="28 - Ορθογώνιο"/>
          <p:cNvSpPr/>
          <p:nvPr/>
        </p:nvSpPr>
        <p:spPr>
          <a:xfrm>
            <a:off x="424282" y="2984601"/>
            <a:ext cx="914400" cy="18507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Ειδικοί στόχοι</a:t>
            </a:r>
          </a:p>
        </p:txBody>
      </p:sp>
      <p:sp>
        <p:nvSpPr>
          <p:cNvPr id="31" name="30 - Ορθογώνιο"/>
          <p:cNvSpPr/>
          <p:nvPr/>
        </p:nvSpPr>
        <p:spPr>
          <a:xfrm>
            <a:off x="1524911" y="2984601"/>
            <a:ext cx="3486001" cy="24083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Οικονομικοί</a:t>
            </a:r>
          </a:p>
          <a:p>
            <a:pPr>
              <a:spcAft>
                <a:spcPts val="600"/>
              </a:spcAft>
            </a:pPr>
            <a:endParaRPr lang="el-G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l-G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Βιώσιμα γεωργικά εισοδήματα &amp; ανθεκτικότητα </a:t>
            </a:r>
          </a:p>
          <a:p>
            <a:r>
              <a:rPr lang="el-G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για τη στήριξη της επισιτιστικής ασφάλειας</a:t>
            </a:r>
          </a:p>
          <a:p>
            <a:endParaRPr lang="el-G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l-G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Προσανατολισμός προς την αγορά &amp; </a:t>
            </a:r>
          </a:p>
          <a:p>
            <a:r>
              <a:rPr lang="el-G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ανταγωνιστικότητα, με μεγαλύτερης εστίαση σε    </a:t>
            </a:r>
          </a:p>
          <a:p>
            <a:r>
              <a:rPr lang="el-G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έρευνα, τεχνολογία &amp; ψηφιοποίηση</a:t>
            </a:r>
          </a:p>
          <a:p>
            <a:endParaRPr lang="el-G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l-G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Βελτίωση της θέσης των αγροτών στην</a:t>
            </a:r>
          </a:p>
          <a:p>
            <a:r>
              <a:rPr lang="el-G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αγροδιατροφική αλυσίδα</a:t>
            </a:r>
          </a:p>
        </p:txBody>
      </p:sp>
      <p:sp>
        <p:nvSpPr>
          <p:cNvPr id="33" name="32 - Ορθογώνιο"/>
          <p:cNvSpPr/>
          <p:nvPr/>
        </p:nvSpPr>
        <p:spPr>
          <a:xfrm>
            <a:off x="5171846" y="2984602"/>
            <a:ext cx="3182112" cy="24083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Arial" pitchFamily="34" charset="0"/>
                <a:cs typeface="Arial" pitchFamily="34" charset="0"/>
              </a:rPr>
              <a:t>Περιβάλλον &amp; Κλίμα</a:t>
            </a:r>
          </a:p>
          <a:p>
            <a:pPr algn="ctr"/>
            <a:endParaRPr lang="el-GR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l-GR" sz="1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l-GR" sz="1200" dirty="0">
                <a:latin typeface="Arial" pitchFamily="34" charset="0"/>
                <a:cs typeface="Arial" pitchFamily="34" charset="0"/>
              </a:rPr>
              <a:t> Μετριασμός της κλιματικής αλλαγής &amp; </a:t>
            </a:r>
          </a:p>
          <a:p>
            <a:r>
              <a:rPr lang="el-GR" sz="1200" dirty="0">
                <a:latin typeface="Arial" pitchFamily="34" charset="0"/>
                <a:cs typeface="Arial" pitchFamily="34" charset="0"/>
              </a:rPr>
              <a:t>  προσαρμογή,  βιώσιμη ενέργεια</a:t>
            </a:r>
          </a:p>
          <a:p>
            <a:endParaRPr lang="el-GR" sz="1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l-GR" sz="1200" dirty="0">
                <a:latin typeface="Arial" pitchFamily="34" charset="0"/>
                <a:cs typeface="Arial" pitchFamily="34" charset="0"/>
              </a:rPr>
              <a:t> Βιώσιμη ανάπτυξη &amp; αποτελεσματική </a:t>
            </a:r>
          </a:p>
          <a:p>
            <a:r>
              <a:rPr lang="el-GR" sz="1200" dirty="0">
                <a:latin typeface="Arial" pitchFamily="34" charset="0"/>
                <a:cs typeface="Arial" pitchFamily="34" charset="0"/>
              </a:rPr>
              <a:t>  διαχείριση των φυσικών πόρων </a:t>
            </a:r>
          </a:p>
          <a:p>
            <a:endParaRPr lang="el-GR" sz="1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l-GR" sz="1200" dirty="0">
                <a:latin typeface="Arial" pitchFamily="34" charset="0"/>
                <a:cs typeface="Arial" pitchFamily="34" charset="0"/>
              </a:rPr>
              <a:t> Προστασία της βιοποικιλότητας, διατήρηση</a:t>
            </a:r>
          </a:p>
          <a:p>
            <a:r>
              <a:rPr lang="el-GR" sz="1200" dirty="0">
                <a:latin typeface="Arial" pitchFamily="34" charset="0"/>
                <a:cs typeface="Arial" pitchFamily="34" charset="0"/>
              </a:rPr>
              <a:t>  οικοτόπων και τοπίων</a:t>
            </a:r>
          </a:p>
        </p:txBody>
      </p:sp>
      <p:sp>
        <p:nvSpPr>
          <p:cNvPr id="34" name="33 - Ορθογώνιο"/>
          <p:cNvSpPr/>
          <p:nvPr/>
        </p:nvSpPr>
        <p:spPr>
          <a:xfrm>
            <a:off x="8494776" y="2993746"/>
            <a:ext cx="3051958" cy="24083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Arial" pitchFamily="34" charset="0"/>
                <a:cs typeface="Arial" pitchFamily="34" charset="0"/>
              </a:rPr>
              <a:t>Κοινωνικοί</a:t>
            </a:r>
          </a:p>
          <a:p>
            <a:pPr algn="ctr"/>
            <a:endParaRPr lang="el-GR" sz="1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l-GR" sz="1200" dirty="0">
                <a:latin typeface="Arial" pitchFamily="34" charset="0"/>
                <a:cs typeface="Arial" pitchFamily="34" charset="0"/>
              </a:rPr>
              <a:t>- Εγκατάσταση νέων γεωργών</a:t>
            </a:r>
          </a:p>
          <a:p>
            <a:pPr>
              <a:buFontTx/>
              <a:buChar char="-"/>
            </a:pPr>
            <a:r>
              <a:rPr lang="el-GR" sz="1200" dirty="0">
                <a:latin typeface="Arial" pitchFamily="34" charset="0"/>
                <a:cs typeface="Arial" pitchFamily="34" charset="0"/>
              </a:rPr>
              <a:t> Απασχόληση, κοινωνική ένταξη &amp;</a:t>
            </a:r>
          </a:p>
          <a:p>
            <a:r>
              <a:rPr lang="el-GR" sz="1200" dirty="0">
                <a:latin typeface="Arial" pitchFamily="34" charset="0"/>
                <a:cs typeface="Arial" pitchFamily="34" charset="0"/>
              </a:rPr>
              <a:t>  τοπική ανάπτυξη, </a:t>
            </a:r>
            <a:r>
              <a:rPr lang="el-GR" sz="1200" dirty="0" err="1">
                <a:latin typeface="Arial" pitchFamily="34" charset="0"/>
                <a:cs typeface="Arial" pitchFamily="34" charset="0"/>
              </a:rPr>
              <a:t>βιο</a:t>
            </a:r>
            <a:r>
              <a:rPr lang="el-GR" sz="1200" dirty="0">
                <a:latin typeface="Arial" pitchFamily="34" charset="0"/>
                <a:cs typeface="Arial" pitchFamily="34" charset="0"/>
              </a:rPr>
              <a:t>-οικονομία &amp; </a:t>
            </a:r>
          </a:p>
          <a:p>
            <a:r>
              <a:rPr lang="el-GR" sz="1200" dirty="0">
                <a:latin typeface="Arial" pitchFamily="34" charset="0"/>
                <a:cs typeface="Arial" pitchFamily="34" charset="0"/>
              </a:rPr>
              <a:t>  βιώσιμη δασοκομία</a:t>
            </a:r>
          </a:p>
          <a:p>
            <a:endParaRPr lang="el-GR" sz="1200" dirty="0">
              <a:latin typeface="Arial" pitchFamily="34" charset="0"/>
              <a:cs typeface="Arial" pitchFamily="34" charset="0"/>
            </a:endParaRPr>
          </a:p>
          <a:p>
            <a:r>
              <a:rPr lang="el-GR" sz="1200" dirty="0">
                <a:latin typeface="Arial" pitchFamily="34" charset="0"/>
                <a:cs typeface="Arial" pitchFamily="34" charset="0"/>
              </a:rPr>
              <a:t>- Υγιεινά, ασφαλή, θρεπτικά &amp; βιώσιμα</a:t>
            </a:r>
          </a:p>
          <a:p>
            <a:r>
              <a:rPr lang="el-GR" sz="1200" dirty="0">
                <a:latin typeface="Arial" pitchFamily="34" charset="0"/>
                <a:cs typeface="Arial" pitchFamily="34" charset="0"/>
              </a:rPr>
              <a:t>  τρόφιμα, σπατάλη των τροφίμων &amp;</a:t>
            </a:r>
          </a:p>
          <a:p>
            <a:r>
              <a:rPr lang="el-GR" sz="1200" dirty="0">
                <a:latin typeface="Arial" pitchFamily="34" charset="0"/>
                <a:cs typeface="Arial" pitchFamily="34" charset="0"/>
              </a:rPr>
              <a:t>  καλή μεταχείριση των ζώων</a:t>
            </a:r>
          </a:p>
        </p:txBody>
      </p:sp>
      <p:sp>
        <p:nvSpPr>
          <p:cNvPr id="36" name="35 - Έλλειψη"/>
          <p:cNvSpPr/>
          <p:nvPr/>
        </p:nvSpPr>
        <p:spPr>
          <a:xfrm>
            <a:off x="0" y="5153660"/>
            <a:ext cx="1667866" cy="14720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Οριζόντιος στόχος</a:t>
            </a:r>
          </a:p>
        </p:txBody>
      </p:sp>
      <p:sp>
        <p:nvSpPr>
          <p:cNvPr id="38" name="37 - Ορθογώνιο"/>
          <p:cNvSpPr/>
          <p:nvPr/>
        </p:nvSpPr>
        <p:spPr>
          <a:xfrm>
            <a:off x="1923898" y="5610758"/>
            <a:ext cx="9622835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Εκσυγχρονισμός: προώθηση γνώσης, καινοτομίας και ψηφιοποίησης στη γεωργία και στις αγροτικές περιοχές, ενθάρρυνση υιοθέτησης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1338682" y="1086393"/>
            <a:ext cx="965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Arial" pitchFamily="34" charset="0"/>
                <a:cs typeface="Arial" pitchFamily="34" charset="0"/>
              </a:rPr>
              <a:t>Πρόταση κανονισμού για τα Στρατηγικά Σχέδια της ΚΑΠ</a:t>
            </a:r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4B0CD-77AB-C040-A274-B3939E54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67F0D-AF55-B444-BFD2-D9E06A02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734" y="1146185"/>
            <a:ext cx="8092118" cy="705949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Πράσινη αρχιτεκτονική της ΚΑΠ</a:t>
            </a:r>
            <a:endParaRPr lang="en-US" sz="28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15F9E-A10E-E84A-A668-86BC179F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E78FCB-6595-1D4F-B054-38892A43D449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50396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baseline="3000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συνεδρίαση των Ομάδων Στρατηγικού Σχεδιασμού Εταιρικής Σχέσης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Αθήνα, 24 Φεβρουαρίου 2020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E8646C-2957-EF4B-A638-D61A15202B0A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C52EC2-1BF2-EB4F-8526-FCE4859F9F5D}"/>
              </a:ext>
            </a:extLst>
          </p:cNvPr>
          <p:cNvSpPr txBox="1"/>
          <p:nvPr/>
        </p:nvSpPr>
        <p:spPr>
          <a:xfrm>
            <a:off x="1733702" y="1852134"/>
            <a:ext cx="9146257" cy="3108543"/>
          </a:xfrm>
          <a:prstGeom prst="rect">
            <a:avLst/>
          </a:prstGeom>
          <a:noFill/>
        </p:spPr>
        <p:txBody>
          <a:bodyPr wrap="square" numCol="1" spcCol="108000" rtlCol="0">
            <a:spAutoFit/>
          </a:bodyPr>
          <a:lstStyle/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221638" y="4374490"/>
            <a:ext cx="3328415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Πολλαπλή συμμόρφωση</a:t>
            </a:r>
          </a:p>
          <a:p>
            <a:pPr algn="ctr"/>
            <a:r>
              <a:rPr lang="el-GR" dirty="0"/>
              <a:t>(Υποχρεωτική)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1587398" y="3379622"/>
            <a:ext cx="2962655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Πρασίνισμα</a:t>
            </a:r>
          </a:p>
          <a:p>
            <a:pPr algn="ctr"/>
            <a:r>
              <a:rPr lang="el-GR" dirty="0"/>
              <a:t>(Υποχρεωτικό)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1806854" y="2370125"/>
            <a:ext cx="2743199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Περιβαλλοντικά/κλιματικά μέτρα Πυλώνα ΙΙ</a:t>
            </a:r>
          </a:p>
          <a:p>
            <a:pPr algn="ctr"/>
            <a:r>
              <a:rPr lang="el-GR" dirty="0"/>
              <a:t>(Προαιρετικά)</a:t>
            </a:r>
          </a:p>
        </p:txBody>
      </p:sp>
      <p:sp>
        <p:nvSpPr>
          <p:cNvPr id="17" name="16 - Ορθογώνιο"/>
          <p:cNvSpPr/>
          <p:nvPr/>
        </p:nvSpPr>
        <p:spPr>
          <a:xfrm>
            <a:off x="6261811" y="3291839"/>
            <a:ext cx="3730751" cy="20043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Ενισχυμένη </a:t>
            </a:r>
            <a:r>
              <a:rPr lang="el-GR" dirty="0" err="1"/>
              <a:t>αιρεσιμότητα</a:t>
            </a:r>
            <a:endParaRPr lang="el-GR" dirty="0"/>
          </a:p>
          <a:p>
            <a:pPr algn="ctr"/>
            <a:r>
              <a:rPr lang="el-GR" dirty="0"/>
              <a:t>(Υποχρεωτική)</a:t>
            </a:r>
          </a:p>
        </p:txBody>
      </p:sp>
      <p:sp>
        <p:nvSpPr>
          <p:cNvPr id="18" name="17 - Ορθογώνιο"/>
          <p:cNvSpPr/>
          <p:nvPr/>
        </p:nvSpPr>
        <p:spPr>
          <a:xfrm>
            <a:off x="8127187" y="2048256"/>
            <a:ext cx="2752772" cy="11411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Περιβαλλοντικά/κλιματικά μέτρα, Πυλώνας ΙΙ</a:t>
            </a:r>
          </a:p>
          <a:p>
            <a:pPr algn="ctr"/>
            <a:r>
              <a:rPr lang="el-GR" dirty="0"/>
              <a:t>(Προαιρετικά)</a:t>
            </a:r>
          </a:p>
        </p:txBody>
      </p:sp>
      <p:sp>
        <p:nvSpPr>
          <p:cNvPr id="19" name="18 - Ορθογώνιο"/>
          <p:cNvSpPr/>
          <p:nvPr/>
        </p:nvSpPr>
        <p:spPr>
          <a:xfrm>
            <a:off x="5574182" y="2048256"/>
            <a:ext cx="2451630" cy="11411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Οικολογικά σχήματα Πυλώνας Ι</a:t>
            </a:r>
          </a:p>
          <a:p>
            <a:pPr algn="ctr"/>
            <a:r>
              <a:rPr lang="el-GR" dirty="0"/>
              <a:t>(Προαιρετικά)</a:t>
            </a:r>
          </a:p>
        </p:txBody>
      </p:sp>
      <p:cxnSp>
        <p:nvCxnSpPr>
          <p:cNvPr id="32" name="31 - Ευθύγραμμο βέλος σύνδεσης"/>
          <p:cNvCxnSpPr/>
          <p:nvPr/>
        </p:nvCxnSpPr>
        <p:spPr>
          <a:xfrm flipV="1">
            <a:off x="5164531" y="2048256"/>
            <a:ext cx="0" cy="315285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13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2928</Words>
  <Application>Microsoft Macintosh PowerPoint</Application>
  <PresentationFormat>Ευρεία οθόνη</PresentationFormat>
  <Paragraphs>469</Paragraphs>
  <Slides>28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Παρουσίαση του PowerPoint</vt:lpstr>
      <vt:lpstr>Γενικό πλαίσιο</vt:lpstr>
      <vt:lpstr>Πολυετές Δημοσιονομικό Πλαίσιο 2021-2027</vt:lpstr>
      <vt:lpstr> Προϋπολογισμός για την ΚΑΠ μετά το 2020 </vt:lpstr>
      <vt:lpstr>Πρόταση κανονισμού για τα Στρατηγικά Σχέδια της ΚΑΠ</vt:lpstr>
      <vt:lpstr>Πρόταση κανονισμού για τα Στρατηγικά Σχέδια της ΚΑΠ</vt:lpstr>
      <vt:lpstr>Πρόταση κανονισμού για τα Στρατηγικά Σχέδια της ΚΑΠ </vt:lpstr>
      <vt:lpstr>         </vt:lpstr>
      <vt:lpstr>Πράσινη αρχιτεκτονική της ΚΑΠ</vt:lpstr>
      <vt:lpstr>Πρόταση κανονισμού για τα Στρατηγικά Σχέδια της ΚΑΠ</vt:lpstr>
      <vt:lpstr>Πρόταση κανονισμού για τα Στρατηγικά Σχέδια της ΚΑΠ</vt:lpstr>
      <vt:lpstr>Πρόταση κανονισμού για τα Στρατηγικά Σχέδια της ΚΑΠ</vt:lpstr>
      <vt:lpstr>Πρόταση κανονισμού για τα Στρατηγικά Σχέδια της ΚΑΠ</vt:lpstr>
      <vt:lpstr>Πρόταση κανονισμού για τα Στρατηγικά Σχέδια της ΚΑΠ</vt:lpstr>
      <vt:lpstr>Παρουσίαση του PowerPoint</vt:lpstr>
      <vt:lpstr>Παρουσίαση του PowerPoint</vt:lpstr>
      <vt:lpstr>   Χρηματοδοτικές κατανομές   </vt:lpstr>
      <vt:lpstr>Παρουσίαση του PowerPoint</vt:lpstr>
      <vt:lpstr>Παρουσίαση του PowerPoint</vt:lpstr>
      <vt:lpstr>Παρουσίαση του PowerPoint</vt:lpstr>
      <vt:lpstr>Πρόταση κανονισμού για τα Στρατηγικά Σχέδια της ΚΑΠ </vt:lpstr>
      <vt:lpstr> Πρόταση κανονισμού για τα Στρατηγικά Σχέδια της ΚΑΠ  &amp; ΠΔΠ 2021-2027 </vt:lpstr>
      <vt:lpstr>Παρουσίαση του PowerPoint</vt:lpstr>
      <vt:lpstr>Eυρωπαϊκή Πράσινη Συμφωνία (Green Deal)</vt:lpstr>
      <vt:lpstr>Ευρωπαϊκή Πράσινη Συμφωνία &amp; ΚΑΠ μετά το 2020</vt:lpstr>
      <vt:lpstr>Ευρωπαϊκή Πράσινη Συμφωνία &amp; ΚΑΠ μετά το 2020</vt:lpstr>
      <vt:lpstr>Που βρισκόμαστε σήμερα;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320</cp:revision>
  <cp:lastPrinted>2019-06-02T08:18:10Z</cp:lastPrinted>
  <dcterms:created xsi:type="dcterms:W3CDTF">2019-05-29T11:50:56Z</dcterms:created>
  <dcterms:modified xsi:type="dcterms:W3CDTF">2020-02-23T20:22:57Z</dcterms:modified>
</cp:coreProperties>
</file>