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3" r:id="rId5"/>
    <p:sldId id="276" r:id="rId6"/>
    <p:sldId id="266" r:id="rId7"/>
    <p:sldId id="267" r:id="rId8"/>
    <p:sldId id="268" r:id="rId9"/>
    <p:sldId id="277" r:id="rId10"/>
    <p:sldId id="269" r:id="rId11"/>
    <p:sldId id="270" r:id="rId12"/>
    <p:sldId id="271" r:id="rId13"/>
    <p:sldId id="280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700000"/>
    <a:srgbClr val="7A0000"/>
    <a:srgbClr val="960000"/>
    <a:srgbClr val="EA0000"/>
    <a:srgbClr val="F7EDED"/>
    <a:srgbClr val="FEA402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19F28-D4EA-4405-BCB8-66F84E648C46}" type="datetimeFigureOut">
              <a:rPr lang="el-GR" smtClean="0"/>
              <a:t>23/2/2020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A22D7-CBF6-4F35-99CD-EF211A875D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66AC0-AC31-489C-922B-B616999C65E4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40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66AC0-AC31-489C-922B-B616999C65E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96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138F2-DD4F-4265-9C20-47AAE3A2A9F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30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4345230"/>
            <a:ext cx="7772400" cy="1221640"/>
          </a:xfrm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571957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429999"/>
            <a:ext cx="1583034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2531480"/>
            <a:ext cx="1583034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4632960"/>
            <a:ext cx="1583034" cy="18468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325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20755"/>
            <a:ext cx="4104456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20755"/>
            <a:ext cx="4104456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3883653"/>
            <a:ext cx="4104456" cy="24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08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3883653"/>
            <a:ext cx="4104000" cy="24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5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427342"/>
            <a:ext cx="6710784" cy="86378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291130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605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nkaravas@mou.gr" TargetMode="External"/><Relationship Id="rId3" Type="http://schemas.openxmlformats.org/officeDocument/2006/relationships/image" Target="../media/image7.jpeg"/><Relationship Id="rId7" Type="http://schemas.openxmlformats.org/officeDocument/2006/relationships/hyperlink" Target="mailto:etsiatouras@mou.g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etzoumaka@mou.gr" TargetMode="External"/><Relationship Id="rId5" Type="http://schemas.openxmlformats.org/officeDocument/2006/relationships/image" Target="../media/image9.jpg"/><Relationship Id="rId10" Type="http://schemas.openxmlformats.org/officeDocument/2006/relationships/hyperlink" Target="mailto:mzinas@mou.gr" TargetMode="External"/><Relationship Id="rId4" Type="http://schemas.openxmlformats.org/officeDocument/2006/relationships/image" Target="../media/image8.jpeg"/><Relationship Id="rId9" Type="http://schemas.openxmlformats.org/officeDocument/2006/relationships/hyperlink" Target="mailto:ikovanis@mou.g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kathanasopoulou@mou.gr" TargetMode="External"/><Relationship Id="rId4" Type="http://schemas.openxmlformats.org/officeDocument/2006/relationships/hyperlink" Target="mailto:shatzipanteli@mou.g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8535925" cy="1221640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Αρχές λειτουργίας Ομάδων Στρατηγικού Σχεδιασμού Εταιρικής Σχέσης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6483100"/>
            <a:ext cx="6400800" cy="305410"/>
          </a:xfrm>
        </p:spPr>
        <p:txBody>
          <a:bodyPr>
            <a:normAutofit fontScale="92500" lnSpcReduction="20000"/>
          </a:bodyPr>
          <a:lstStyle/>
          <a:p>
            <a:r>
              <a:rPr lang="el-GR" sz="1800" dirty="0"/>
              <a:t>ΜΟΝΑΔΑ ΠΡΟΓΡΑΜΜΑΤΙΣΜΟΥ – ΕΥΔ ΠΑΑ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51FD9-D20C-406E-A244-36B5B236796C}"/>
              </a:ext>
            </a:extLst>
          </p:cNvPr>
          <p:cNvSpPr txBox="1"/>
          <p:nvPr/>
        </p:nvSpPr>
        <p:spPr>
          <a:xfrm>
            <a:off x="0" y="6484694"/>
            <a:ext cx="611560" cy="369332"/>
          </a:xfrm>
          <a:prstGeom prst="rect">
            <a:avLst/>
          </a:prstGeom>
          <a:solidFill>
            <a:srgbClr val="70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92170"/>
            <a:ext cx="611560" cy="369332"/>
          </a:xfrm>
          <a:prstGeom prst="rect">
            <a:avLst/>
          </a:prstGeom>
          <a:solidFill>
            <a:srgbClr val="7E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184"/>
            <a:ext cx="9144000" cy="584623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Παραδοτέα ανά ΟΣΣΕΣ (1/3)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617807"/>
            <a:ext cx="9144000" cy="6123561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Τελική αναφορά κάθε ΟΣΣΕΣ σχετικά με την </a:t>
            </a:r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πορεία του έργου</a:t>
            </a:r>
          </a:p>
          <a:p>
            <a:pPr marL="0" indent="0">
              <a:buNone/>
            </a:pPr>
            <a:r>
              <a:rPr lang="el-GR" sz="2200" u="sng" dirty="0">
                <a:solidFill>
                  <a:schemeClr val="accent1">
                    <a:lumMod val="50000"/>
                  </a:schemeClr>
                </a:solidFill>
              </a:rPr>
              <a:t>Ενδεικτικά</a:t>
            </a:r>
            <a:r>
              <a:rPr lang="el-GR" sz="2200" dirty="0">
                <a:solidFill>
                  <a:schemeClr val="accent1">
                    <a:lumMod val="50000"/>
                  </a:schemeClr>
                </a:solidFill>
              </a:rPr>
              <a:t> περιλαμβάνει, τουλάχιστον, τα ακόλουθα: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Τίτλος ομάδας/υποομάδας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l-GR" sz="2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Σύσταση &amp; σχέση της με άλλες ομάδες και μελλοντικές διαβουλεύσεις / τυχόν αλληλεπικαλύψεις με άλλες ομάδες και ενέργειες συντονισμού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Σκοπός και στόχοι της ομάδας/υποομάδας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Κύριο έργο ομάδας /υποομάδας ενδεικτικά μπορεί να είναι:</a:t>
            </a:r>
          </a:p>
          <a:p>
            <a:pPr lvl="1"/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Εξέταση των υφιστάμενων (εθνικών &amp; </a:t>
            </a:r>
            <a:r>
              <a:rPr lang="el-GR" sz="2100" dirty="0" err="1">
                <a:solidFill>
                  <a:schemeClr val="accent1">
                    <a:lumMod val="50000"/>
                  </a:schemeClr>
                </a:solidFill>
              </a:rPr>
              <a:t>ενωσιακών</a:t>
            </a:r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) μέσων πολιτικής με βάση τις προηγούμενες προγραμματικές περιόδους</a:t>
            </a:r>
          </a:p>
          <a:p>
            <a:pPr lvl="1"/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Ενημέρωση για το προτεινόμενο πλαίσιο εθνικών &amp; λοιπών </a:t>
            </a:r>
            <a:r>
              <a:rPr lang="el-GR" sz="2100" dirty="0" err="1">
                <a:solidFill>
                  <a:schemeClr val="accent1">
                    <a:lumMod val="50000"/>
                  </a:schemeClr>
                </a:solidFill>
              </a:rPr>
              <a:t>ενωσιακών</a:t>
            </a:r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 μέσων που επηρεάζουν συγκεκριμένο ειδικό ή/και εγκάρσιο στόχο / συντονισμός - συνέργειες</a:t>
            </a:r>
          </a:p>
          <a:p>
            <a:pPr lvl="1"/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Συμβολή στην κατάρτιση της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SWOT </a:t>
            </a:r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ανάλυσης, ανά σχετικό ειδικό ή/και εγκάρσιο στόχο (σε συνεργασία με ανάδοχο ΣΣ ΚΑΠ)</a:t>
            </a:r>
          </a:p>
          <a:p>
            <a:pPr lvl="1"/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Συμβολή στον προσδιορισμό &amp; ιεράρχηση των αναγκών, που προκύπτει από τη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SWOT </a:t>
            </a:r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ανάλυση</a:t>
            </a:r>
          </a:p>
          <a:p>
            <a:pPr lvl="1"/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Προτάσεις κατάλληλων παρεμβάσεων / ενδεικτικοί </a:t>
            </a:r>
            <a:r>
              <a:rPr lang="el-GR" sz="2100" dirty="0" err="1">
                <a:solidFill>
                  <a:schemeClr val="accent1">
                    <a:lumMod val="50000"/>
                  </a:schemeClr>
                </a:solidFill>
              </a:rPr>
              <a:t>ποσοτικοποιημένοι</a:t>
            </a:r>
            <a:r>
              <a:rPr lang="el-GR" sz="2100" dirty="0">
                <a:solidFill>
                  <a:schemeClr val="accent1">
                    <a:lumMod val="50000"/>
                  </a:schemeClr>
                </a:solidFill>
              </a:rPr>
              <a:t> στόχοι &amp; πόροι</a:t>
            </a:r>
            <a:endParaRPr lang="el-GR" sz="1700" dirty="0"/>
          </a:p>
          <a:p>
            <a:pPr lvl="1">
              <a:buFont typeface="Wingdings" panose="05000000000000000000" pitchFamily="2" charset="2"/>
              <a:buChar char="§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25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2364C5-AE03-440B-9FD9-B73F8B3C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8" y="116632"/>
            <a:ext cx="9144000" cy="584623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Παραδοτέα ανά ΟΣΣΕΣ (2/3)</a:t>
            </a:r>
            <a:endParaRPr lang="el-GR" sz="4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5F3DF7-F993-4B36-BF9E-684182449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88" y="701255"/>
            <a:ext cx="9144000" cy="5790915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Συμπεράσματα, προτάσεις και συστάσεις σχετικά με στρατηγικές επιλογές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Παραρτήματα:</a:t>
            </a:r>
          </a:p>
          <a:p>
            <a:pPr lvl="1"/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</a:rPr>
              <a:t>Παρουσιολόγια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 συναντήσεων ομάδας/υποομάδας</a:t>
            </a:r>
          </a:p>
          <a:p>
            <a:pPr lvl="1"/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Έγγραφες προτάσεις των μελών της ομάδας/υποομάδας σχετικά με τα θέματα που την απασχόλησαν</a:t>
            </a:r>
          </a:p>
          <a:p>
            <a:pPr lvl="1"/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Στοιχεία της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SWOT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ανάλυσης που λήφθηκαν υπόψη από την εταιρική σχέση</a:t>
            </a:r>
          </a:p>
          <a:p>
            <a:pPr lvl="1"/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Συμβολή στον προσδιορισμό, αξιολόγηση &amp; ιεράρχηση των αναγκών </a:t>
            </a:r>
          </a:p>
          <a:p>
            <a:pPr lvl="1"/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Ανάλυση των εθνικών μέσων πολιτικής που εξυπηρετούν τους συγκεκριμένους ειδικούς / εγκάρσιο στόχους, με βάση τον κανονισμό</a:t>
            </a:r>
          </a:p>
          <a:p>
            <a:pPr lvl="1"/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Αναφορά σε μελέτες/λοιπά κείμενα &amp; εν γένει υποστηρικτικό υλικό,  που χρησιμοποιήθηκαν για την στοιχειοθέτηση των προτάσεων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01170-F576-4F3E-9FC4-41987069B2EF}"/>
              </a:ext>
            </a:extLst>
          </p:cNvPr>
          <p:cNvSpPr txBox="1"/>
          <p:nvPr/>
        </p:nvSpPr>
        <p:spPr>
          <a:xfrm>
            <a:off x="0" y="6492170"/>
            <a:ext cx="611560" cy="369332"/>
          </a:xfrm>
          <a:prstGeom prst="rect">
            <a:avLst/>
          </a:prstGeom>
          <a:solidFill>
            <a:srgbClr val="7E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55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Παραδοτέα ανά ΟΣΣΕΣ (3/3)</a:t>
            </a:r>
            <a:endParaRPr lang="el-GR" sz="4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176464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Τελική αναφορά για τις κατευθύνσεις για </a:t>
            </a:r>
            <a:r>
              <a:rPr lang="el-GR" sz="3200" b="1" dirty="0">
                <a:solidFill>
                  <a:schemeClr val="accent1">
                    <a:lumMod val="50000"/>
                  </a:schemeClr>
                </a:solidFill>
              </a:rPr>
              <a:t>επιλεγμένες παρεμβάσεις</a:t>
            </a:r>
            <a:r>
              <a:rPr lang="el-GR" sz="3200" dirty="0">
                <a:solidFill>
                  <a:schemeClr val="accent1">
                    <a:lumMod val="50000"/>
                  </a:schemeClr>
                </a:solidFill>
              </a:rPr>
              <a:t>, η οποία ενδεικτικά θα περιλαμβάνει: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ko-K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Τύπος Παρέμβασης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altLang="ko-K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Πεδίο εφαρμογής Παρέμβασης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altLang="ko-K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Σχεδιασμός &amp; απαιτήσεις της παρέμβασης για αποτελεσματική συμβολή σε συγκεκριμένο στόχο (στόχους)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altLang="ko-K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Συμβολή στη διαμόρφωση του πλάνου δεικτών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DCFEA-73DE-4A45-80C2-F63AFA656312}"/>
              </a:ext>
            </a:extLst>
          </p:cNvPr>
          <p:cNvSpPr txBox="1"/>
          <p:nvPr/>
        </p:nvSpPr>
        <p:spPr>
          <a:xfrm>
            <a:off x="0" y="6492170"/>
            <a:ext cx="611560" cy="369332"/>
          </a:xfrm>
          <a:prstGeom prst="rect">
            <a:avLst/>
          </a:prstGeom>
          <a:solidFill>
            <a:srgbClr val="7E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9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368152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Προτεινόμενο χρονοδιάγραμμα για το 1ο εξάμηνο λειτουργίας των ΟΣΣΕΣ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02433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l-GR" baseline="30000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 συνεδρίαση ολομέλειας της κάθε ΟΣΣΕΣ,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αρχές Μαρτίου 2020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l-GR" baseline="30000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 συνεδρίαση ολομέλειας της κάθε ΟΣΣΕΣ,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τέλη Ιουνίου 2020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Συνεδριάσεις υποομάδων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Απρίλη, Μάιο 2020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, ανάλογα με την πορεία και τις ανάγκες του έργου τους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Μέλη των υποομάδων μπορούν να έχουν συνεχή επικοινωνία για την ανάλυση επιμέρους θεμάτων</a:t>
            </a:r>
          </a:p>
        </p:txBody>
      </p:sp>
    </p:spTree>
    <p:extLst>
      <p:ext uri="{BB962C8B-B14F-4D97-AF65-F5344CB8AC3E}">
        <p14:creationId xmlns:p14="http://schemas.microsoft.com/office/powerpoint/2010/main" val="42536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656184"/>
          </a:xfrm>
        </p:spPr>
        <p:txBody>
          <a:bodyPr>
            <a:noAutofit/>
          </a:bodyPr>
          <a:lstStyle/>
          <a:p>
            <a:r>
              <a:rPr lang="el-GR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Ευχαριστώ για την προσοχή σας!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92170"/>
            <a:ext cx="611560" cy="369332"/>
          </a:xfrm>
          <a:prstGeom prst="rect">
            <a:avLst/>
          </a:prstGeom>
          <a:solidFill>
            <a:srgbClr val="7E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43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D8163C-16C6-4FFD-B1CF-028D2F5940BF}"/>
              </a:ext>
            </a:extLst>
          </p:cNvPr>
          <p:cNvSpPr txBox="1"/>
          <p:nvPr/>
        </p:nvSpPr>
        <p:spPr>
          <a:xfrm>
            <a:off x="0" y="6484694"/>
            <a:ext cx="611560" cy="369332"/>
          </a:xfrm>
          <a:prstGeom prst="rect">
            <a:avLst/>
          </a:prstGeom>
          <a:solidFill>
            <a:srgbClr val="70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F05D330B-F4A6-44A0-AF1C-ABB0AA03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44208" cy="720080"/>
          </a:xfrm>
        </p:spPr>
        <p:txBody>
          <a:bodyPr/>
          <a:lstStyle/>
          <a:p>
            <a:pPr algn="ctr"/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σύνταξης ΣΣ ΚΑΠ</a:t>
            </a:r>
          </a:p>
        </p:txBody>
      </p:sp>
      <p:pic>
        <p:nvPicPr>
          <p:cNvPr id="7" name="Θέση περιεχομένου 6" descr="Εικόνα που περιέχει στιγμιότυπο οθόνης,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8F9FF077-ACA6-4EBC-9C5F-FC0405A16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359"/>
            <a:ext cx="9144000" cy="5855993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F14DA5B3-A09C-4382-A8D3-79F94889C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31" y="0"/>
            <a:ext cx="2260869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Εικόνα 34" descr="Εικόνα που περιέχει σχεδίαση,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B8263B61-8907-4B75-B591-8860887DFF4C}"/>
              </a:ext>
            </a:extLst>
          </p:cNvPr>
          <p:cNvPicPr/>
          <p:nvPr/>
        </p:nvPicPr>
        <p:blipFill>
          <a:blip r:embed="rId3">
            <a:alphaModFix amt="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87969"/>
            <a:ext cx="1450340" cy="1520825"/>
          </a:xfrm>
          <a:prstGeom prst="rect">
            <a:avLst/>
          </a:prstGeom>
        </p:spPr>
      </p:pic>
      <p:sp>
        <p:nvSpPr>
          <p:cNvPr id="6" name="Text Placeholder 17"/>
          <p:cNvSpPr txBox="1">
            <a:spLocks/>
          </p:cNvSpPr>
          <p:nvPr/>
        </p:nvSpPr>
        <p:spPr>
          <a:xfrm>
            <a:off x="3491881" y="429592"/>
            <a:ext cx="5400606" cy="68115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  <a:cs typeface="Arial" pitchFamily="34" charset="0"/>
              </a:rPr>
              <a:t>ΟΜΑΔΑ 1: ΑΝΤΑΓΩΝΙΣΤΙΚΟΤΗΤΑ              ΑΓΡΟ-ΔΙΑΤΡΟΦΙΚΟΥ ΤΟΜΕΑ</a:t>
            </a:r>
            <a:endParaRPr 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Text Placeholder 17"/>
          <p:cNvSpPr txBox="1">
            <a:spLocks/>
          </p:cNvSpPr>
          <p:nvPr/>
        </p:nvSpPr>
        <p:spPr>
          <a:xfrm>
            <a:off x="3491881" y="2791932"/>
            <a:ext cx="5544613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  <a:cs typeface="Arial" pitchFamily="34" charset="0"/>
              </a:rPr>
              <a:t>ΟΜΑΔΑ 2: ΠΕΡΙΒΑΛΛΟΝ &amp; ΚΛΙΜΑ</a:t>
            </a:r>
            <a:endParaRPr 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3491881" y="4893412"/>
            <a:ext cx="5184575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  <a:cs typeface="Arial" pitchFamily="34" charset="0"/>
              </a:rPr>
              <a:t>ΟΜΑΔΑ 3: ΤΟΠΙΚΗ ΑΝΑΠΤΥΞΗ</a:t>
            </a:r>
            <a:endParaRPr 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0" y="0"/>
            <a:ext cx="1752796" cy="6841564"/>
          </a:xfrm>
          <a:prstGeom prst="rect">
            <a:avLst/>
          </a:prstGeom>
        </p:spPr>
        <p:txBody>
          <a:bodyPr vert="vert27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Ποιες είναι  οι Ομάδες                      Στρατηγικού Σχεδιασμού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Εταιρικής Σχέσης ?</a:t>
            </a:r>
            <a:endParaRPr lang="en-US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4" name="Θέση εικόνας 23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7" b="13427"/>
          <a:stretch>
            <a:fillRect/>
          </a:stretch>
        </p:blipFill>
        <p:spPr>
          <a:xfrm>
            <a:off x="1902829" y="429592"/>
            <a:ext cx="1583034" cy="1846873"/>
          </a:xfrm>
        </p:spPr>
      </p:pic>
      <p:pic>
        <p:nvPicPr>
          <p:cNvPr id="26" name="Θέση εικόνας 25"/>
          <p:cNvPicPr>
            <a:picLocks noGrp="1" noChangeAspect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r="19741"/>
          <a:stretch>
            <a:fillRect/>
          </a:stretch>
        </p:blipFill>
        <p:spPr>
          <a:xfrm>
            <a:off x="1902829" y="2520100"/>
            <a:ext cx="1583034" cy="1846873"/>
          </a:xfrm>
        </p:spPr>
      </p:pic>
      <p:pic>
        <p:nvPicPr>
          <p:cNvPr id="27" name="Θέση εικόνας 26"/>
          <p:cNvPicPr>
            <a:picLocks noGrp="1" noChangeAspect="1"/>
          </p:cNvPicPr>
          <p:nvPr>
            <p:ph type="pic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1902829" y="4641499"/>
            <a:ext cx="1583034" cy="1846873"/>
          </a:xfrm>
        </p:spPr>
      </p:pic>
      <p:pic>
        <p:nvPicPr>
          <p:cNvPr id="36" name="Εικόνα 35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63A3A230-966C-46B5-B9B0-7FD6867A9658}"/>
              </a:ext>
            </a:extLst>
          </p:cNvPr>
          <p:cNvPicPr/>
          <p:nvPr/>
        </p:nvPicPr>
        <p:blipFill>
          <a:blip r:embed="rId7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63" y="1353344"/>
            <a:ext cx="1324610" cy="1468755"/>
          </a:xfrm>
          <a:prstGeom prst="rect">
            <a:avLst/>
          </a:prstGeom>
        </p:spPr>
      </p:pic>
      <p:pic>
        <p:nvPicPr>
          <p:cNvPr id="37" name="Εικόνα 36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2D62489-C0C5-4334-BAC8-35B124889A66}"/>
              </a:ext>
            </a:extLst>
          </p:cNvPr>
          <p:cNvPicPr/>
          <p:nvPr/>
        </p:nvPicPr>
        <p:blipFill>
          <a:blip r:embed="rId8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63822"/>
            <a:ext cx="1257935" cy="1447800"/>
          </a:xfrm>
          <a:prstGeom prst="rect">
            <a:avLst/>
          </a:prstGeom>
        </p:spPr>
      </p:pic>
      <p:pic>
        <p:nvPicPr>
          <p:cNvPr id="38" name="Εικόνα 37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4AE2175C-9C56-4635-8316-084315089582}"/>
              </a:ext>
            </a:extLst>
          </p:cNvPr>
          <p:cNvPicPr/>
          <p:nvPr/>
        </p:nvPicPr>
        <p:blipFill>
          <a:blip r:embed="rId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1234316" cy="1235710"/>
          </a:xfrm>
          <a:prstGeom prst="rect">
            <a:avLst/>
          </a:prstGeom>
        </p:spPr>
      </p:pic>
      <p:pic>
        <p:nvPicPr>
          <p:cNvPr id="39" name="Εικόνα 38" descr="Εικόνα που περιέχει σχεδίαση,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8E9E3EBF-671B-4A51-B17D-D5C7505F646C}"/>
              </a:ext>
            </a:extLst>
          </p:cNvPr>
          <p:cNvPicPr/>
          <p:nvPr/>
        </p:nvPicPr>
        <p:blipFill>
          <a:blip r:embed="rId1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62221"/>
            <a:ext cx="1317625" cy="1246505"/>
          </a:xfrm>
          <a:prstGeom prst="rect">
            <a:avLst/>
          </a:prstGeom>
        </p:spPr>
      </p:pic>
      <p:pic>
        <p:nvPicPr>
          <p:cNvPr id="40" name="Εικόνα 39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A56537F2-5430-401E-8847-FC3F97CC1092}"/>
              </a:ext>
            </a:extLst>
          </p:cNvPr>
          <p:cNvPicPr/>
          <p:nvPr/>
        </p:nvPicPr>
        <p:blipFill>
          <a:blip r:embed="rId1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04" y="3562221"/>
            <a:ext cx="1304488" cy="1256018"/>
          </a:xfrm>
          <a:prstGeom prst="rect">
            <a:avLst/>
          </a:prstGeom>
        </p:spPr>
      </p:pic>
      <p:pic>
        <p:nvPicPr>
          <p:cNvPr id="41" name="Εικόνα 40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CEA44E1-2893-48BC-B355-E1851D1F4EF9}"/>
              </a:ext>
            </a:extLst>
          </p:cNvPr>
          <p:cNvPicPr/>
          <p:nvPr/>
        </p:nvPicPr>
        <p:blipFill>
          <a:blip r:embed="rId1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12" y="5589240"/>
            <a:ext cx="980860" cy="1052736"/>
          </a:xfrm>
          <a:prstGeom prst="rect">
            <a:avLst/>
          </a:prstGeom>
        </p:spPr>
      </p:pic>
      <p:pic>
        <p:nvPicPr>
          <p:cNvPr id="42" name="Εικόνα 41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89174EA-5B8E-4D40-9176-41D5CE017D04}"/>
              </a:ext>
            </a:extLst>
          </p:cNvPr>
          <p:cNvPicPr/>
          <p:nvPr/>
        </p:nvPicPr>
        <p:blipFill>
          <a:blip r:embed="rId1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74" y="5256982"/>
            <a:ext cx="1471282" cy="1468348"/>
          </a:xfrm>
          <a:prstGeom prst="rect">
            <a:avLst/>
          </a:prstGeom>
        </p:spPr>
      </p:pic>
      <p:pic>
        <p:nvPicPr>
          <p:cNvPr id="43" name="Εικόνα 42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03C12E9-A309-42F8-A252-F1FDAA2273E0}"/>
              </a:ext>
            </a:extLst>
          </p:cNvPr>
          <p:cNvPicPr/>
          <p:nvPr/>
        </p:nvPicPr>
        <p:blipFill>
          <a:blip r:embed="rId1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82" y="5739977"/>
            <a:ext cx="983409" cy="9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 txBox="1">
            <a:spLocks/>
          </p:cNvSpPr>
          <p:nvPr/>
        </p:nvSpPr>
        <p:spPr>
          <a:xfrm>
            <a:off x="3419872" y="429596"/>
            <a:ext cx="5472615" cy="68115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  <a:cs typeface="Arial" pitchFamily="34" charset="0"/>
              </a:rPr>
              <a:t>ΟΜΑΔΑ 1: ΑΝΤΑΓΩΝΙΣΤΙΚΟΤΗΤΑ               ΑΓΡΟ-ΔΙΑΤΡΟΦΙΚΟΥ ΤΟΜΕΑ</a:t>
            </a:r>
            <a:endParaRPr 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Text Placeholder 17"/>
          <p:cNvSpPr txBox="1">
            <a:spLocks/>
          </p:cNvSpPr>
          <p:nvPr/>
        </p:nvSpPr>
        <p:spPr>
          <a:xfrm>
            <a:off x="3333093" y="2852936"/>
            <a:ext cx="5688630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  <a:cs typeface="Arial" pitchFamily="34" charset="0"/>
              </a:rPr>
              <a:t>ΟΜΑΔΑ 2: ΠΕΡΙΒΑΛΛΟΝ &amp; ΚΛΙΜΑ</a:t>
            </a:r>
            <a:endParaRPr 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3419871" y="4811852"/>
            <a:ext cx="5472615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C00000"/>
                </a:solidFill>
                <a:cs typeface="Arial" pitchFamily="34" charset="0"/>
              </a:rPr>
              <a:t>ΟΜΑΔΑ 3: ΤΟΠΙΚΗ ΑΝΑΠΤΥΞΗ</a:t>
            </a:r>
            <a:endParaRPr 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107498" y="0"/>
            <a:ext cx="1439024" cy="6841564"/>
          </a:xfrm>
          <a:prstGeom prst="rect">
            <a:avLst/>
          </a:prstGeom>
        </p:spPr>
        <p:txBody>
          <a:bodyPr vert="vert270"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l-GR" altLang="ko-K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Στοιχεία συντονιστών Ομάδων Στρατηγικού Σχεδιασμού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l-GR" altLang="ko-K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Εταιρικής Σχέσης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4" name="Θέση εικόνας 2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7" b="13427"/>
          <a:stretch>
            <a:fillRect/>
          </a:stretch>
        </p:blipFill>
        <p:spPr>
          <a:xfrm>
            <a:off x="1691680" y="429592"/>
            <a:ext cx="1583034" cy="1846873"/>
          </a:xfrm>
        </p:spPr>
      </p:pic>
      <p:pic>
        <p:nvPicPr>
          <p:cNvPr id="26" name="Θέση εικόνας 25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r="19741"/>
          <a:stretch>
            <a:fillRect/>
          </a:stretch>
        </p:blipFill>
        <p:spPr>
          <a:xfrm>
            <a:off x="1691680" y="2509128"/>
            <a:ext cx="1583034" cy="1846873"/>
          </a:xfrm>
        </p:spPr>
      </p:pic>
      <p:pic>
        <p:nvPicPr>
          <p:cNvPr id="27" name="Θέση εικόνας 26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1691680" y="4610608"/>
            <a:ext cx="1583034" cy="1846873"/>
          </a:xfrm>
        </p:spPr>
      </p:pic>
      <p:sp>
        <p:nvSpPr>
          <p:cNvPr id="2" name="TextBox 1"/>
          <p:cNvSpPr txBox="1"/>
          <p:nvPr/>
        </p:nvSpPr>
        <p:spPr>
          <a:xfrm>
            <a:off x="3274714" y="1268760"/>
            <a:ext cx="586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</a:rPr>
              <a:t>Συντονίστρια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</a:rPr>
              <a:t>Ευαγγελή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Τζουμάκα (τηλ: 2105275121,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etzoumaka@mou.gr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957" y="1887573"/>
            <a:ext cx="586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</a:rPr>
              <a:t>Αναπληρωτής συντονιστής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Θύμιος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</a:rPr>
              <a:t>Τσιατούρας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(τηλ: 2105275210,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etsiatouras@mou.gr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 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74" y="3286892"/>
            <a:ext cx="577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</a:rPr>
              <a:t>Συντονιστής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Νικόλας Καραβάς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τηλ: 2105275272,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nkaravas@mou.gr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3093" y="5245169"/>
            <a:ext cx="577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</a:rPr>
              <a:t>Συντονιστής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Γιάννης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</a:rPr>
              <a:t>Κοβάνης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τηλ: 2105275074,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ikovanis@mou.gr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4003" y="4002058"/>
            <a:ext cx="586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</a:rPr>
              <a:t>Αναπληρωτής συντονιστής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Μιχάλης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</a:rPr>
              <a:t>Ζήνας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(τηλ: 2105275032,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mzinas@mou.gr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05050" y="6045028"/>
            <a:ext cx="577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>
                <a:solidFill>
                  <a:schemeClr val="accent1">
                    <a:lumMod val="50000"/>
                  </a:schemeClr>
                </a:solidFill>
              </a:rPr>
              <a:t>Αναπληρώτρια συντονίστρια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l-GR" sz="2000" dirty="0" err="1">
                <a:solidFill>
                  <a:schemeClr val="accent1">
                    <a:lumMod val="50000"/>
                  </a:schemeClr>
                </a:solidFill>
              </a:rPr>
              <a:t>Ευαγγελή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Τζουμάκα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τηλ: 2105275121,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etzoumaka@mou.gr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l-G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7" grpId="0"/>
      <p:bldP spid="2" grpId="0"/>
      <p:bldP spid="3" grpId="0"/>
      <p:bldP spid="28" grpId="0"/>
      <p:bldP spid="30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Συμβολή στην προετοιμασία της κατάρτισης του Στρατηγικού Σχεδίου για την ΚΑΠ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Διατύπωση των βασικών στρατηγικών επιλογών, βάσει της ανάλυσης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SWOT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για τους εννέα ειδικούς στόχους της ΚΑΠ, αλλά και τον εγκάρσιο στόχο που αφορά στον εκσυγχρονισμό και την απλοποίηση της ΚΑΠ, βάσει μελετών και λοιπών στοιχείων &amp; κειμένων για τη στοιχειοθέτηση των επιλογών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Κατευθύνσεις για την περιγραφή των επιλεγμένων παρεμβάσεων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32964"/>
          </a:xfrm>
          <a:noFill/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 &amp; Έργο των Ομάδων Στρατηγικού Σχεδιασμού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Εταιρικής Σχέσης (ΟΣΣΕΣ)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92170"/>
            <a:ext cx="611560" cy="369332"/>
          </a:xfrm>
          <a:prstGeom prst="rect">
            <a:avLst/>
          </a:prstGeom>
          <a:solidFill>
            <a:srgbClr val="8E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1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Πρακτικά ζητήματα λειτουργίας των Ομάδων Στρατηγικού Σχεδιασμού (1/2)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10" y="1340768"/>
            <a:ext cx="9144000" cy="468052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4200" dirty="0">
                <a:solidFill>
                  <a:schemeClr val="accent1">
                    <a:lumMod val="50000"/>
                  </a:schemeClr>
                </a:solidFill>
              </a:rPr>
              <a:t>Συναντήσεις των ομάδων εντός ωραρίου εργασίας /λοιπή επικοινωνία μέσω ηλεκτρονικού ταχυδρομείου ή άλλων πρόσφορων μέσων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4200" dirty="0">
                <a:solidFill>
                  <a:schemeClr val="accent1">
                    <a:lumMod val="50000"/>
                  </a:schemeClr>
                </a:solidFill>
              </a:rPr>
              <a:t>Μη αμειβόμενες ομάδες εργασίας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sz="4200" dirty="0">
                <a:solidFill>
                  <a:schemeClr val="accent1">
                    <a:lumMod val="50000"/>
                  </a:schemeClr>
                </a:solidFill>
              </a:rPr>
              <a:t>Κάλυψη εξόδων μετακίνησης μελών των Ομάδων Στρατηγικού Σχεδιασμού, τα οποία βρίσκονται εκτός Αττικής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4200" dirty="0">
                <a:solidFill>
                  <a:schemeClr val="accent1">
                    <a:lumMod val="50000"/>
                  </a:schemeClr>
                </a:solidFill>
              </a:rPr>
              <a:t>Διάρκεια λειτουργίας ομάδων έως 31/07/2021, εφόσον έχει ολοκληρωθεί το έργο τους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4200" dirty="0">
                <a:solidFill>
                  <a:schemeClr val="accent1">
                    <a:lumMod val="50000"/>
                  </a:schemeClr>
                </a:solidFill>
              </a:rPr>
              <a:t>Κατόπιν συνεννόησης του συντονιστή με τα μέλη της ομάδας δύναται να προσκληθούν εθνικοί εμπειρογνώμονες ή/και εμπειρογνώμονες από την ΕΕ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4200" dirty="0">
                <a:solidFill>
                  <a:schemeClr val="accent1">
                    <a:lumMod val="50000"/>
                  </a:schemeClr>
                </a:solidFill>
              </a:rPr>
              <a:t>Όπου κριθεί απαραίτητο οι ομάδες δύναται να εξειδικευτούν σε υποομάδες, με διακριτό αντικείμενο εργασίας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4694"/>
            <a:ext cx="611560" cy="369332"/>
          </a:xfrm>
          <a:prstGeom prst="rect">
            <a:avLst/>
          </a:prstGeom>
          <a:solidFill>
            <a:srgbClr val="70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72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995D6-462E-4BA0-885B-BFCC3CF9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" y="116632"/>
            <a:ext cx="9144000" cy="8636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Πρακτικά ζητήματα λειτουργίας των Ομάδων Στρατηγικού Σχεδιασμού (2/2)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C60658-7752-44E5-BDE3-4EC52CC96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" y="1291130"/>
            <a:ext cx="9134941" cy="4802166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Συμμετοχή των συντονιστών των ΟΣΣΕΣ στην αρμόδια για το συντονισμό της σύνταξης του ΣΣ ΚΑΠ ομάδα εργασίας του </a:t>
            </a:r>
            <a:r>
              <a:rPr lang="el-GR" dirty="0" err="1">
                <a:solidFill>
                  <a:schemeClr val="accent1">
                    <a:lumMod val="50000"/>
                  </a:schemeClr>
                </a:solidFill>
              </a:rPr>
              <a:t>Υπ.ΑΑΤ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Οι προτάσεις των ΟΣΣΕΣ δε δεσμεύουν το Υπουργείο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 η τελική θέση του οποίου προσδιορίζεται  στο πλαίσιο της διαπραγμάτευσης με την Ε.Ε και την εθνική στρατηγική για τον αγροδιατροφικό τομέα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Τεχνική υποστήριξη από τον ανάδοχο του έργου: «Παροχή Υπηρεσιών  Διοικητικής-Τεχνικής Υποστήριξης για την κατάρτιση του Στρατηγικού Σχεδίου της Κοινής Αγροτικής Πολιτικής (ΣΣ ΚΑΠ)», εφεξής ανάδοχο ΣΣ ΚΑΠ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Δημιουργία κοινού χώρου αποθήκευσης κειμένων εργασίας &amp; εισηγήσεων/προτάσεων των μελών της ομάδας </a:t>
            </a: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B1649-5BFF-4B61-ABB8-41E14958E1C5}"/>
              </a:ext>
            </a:extLst>
          </p:cNvPr>
          <p:cNvSpPr txBox="1"/>
          <p:nvPr/>
        </p:nvSpPr>
        <p:spPr>
          <a:xfrm>
            <a:off x="0" y="6484694"/>
            <a:ext cx="611560" cy="369332"/>
          </a:xfrm>
          <a:prstGeom prst="rect">
            <a:avLst/>
          </a:prstGeom>
          <a:solidFill>
            <a:srgbClr val="70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6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76064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Στάδια Λειτουργίας ΟΣΣΕΣ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892133"/>
            <a:ext cx="9144000" cy="5400600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Ανάπτυξη ικανοτήτων των μελών των Ομάδων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capacity building)</a:t>
            </a:r>
          </a:p>
          <a:p>
            <a:pPr lvl="1"/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Ενημέρωση των μελών για τα κανονιστικά στοιχεία &amp; για τις απαιτήσεις σχεδιασμού του ΣΣ ΚΑΠ</a:t>
            </a:r>
          </a:p>
          <a:p>
            <a:pPr lvl="1"/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Συνδρομή από εμπειρογνώμονες για την αποτελεσματικότερη εκτέλεση του έργου της ομάδας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Αναγνώριση των κυριότερων ζητημάτων από την ομάδα και έγγραφη ανταπόκριση των μελών της ομάδας σε αυτά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Δομημένος διάλογος και καταγραφή επιλογών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Συνάντηση ολομέλειας των τριών ομάδων, κατά κανόνα ανά τρίμηνο, για το συντονισμό των εργασιών και ενημέρωση των μελών για νεότερα στοιχεία που έχουν προκύψει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92170"/>
            <a:ext cx="611560" cy="369332"/>
          </a:xfrm>
          <a:prstGeom prst="rect">
            <a:avLst/>
          </a:prstGeom>
          <a:solidFill>
            <a:srgbClr val="7E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63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εικόνας 2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r="6732"/>
          <a:stretch>
            <a:fillRect/>
          </a:stretch>
        </p:blipFill>
        <p:spPr>
          <a:xfrm>
            <a:off x="179511" y="762694"/>
            <a:ext cx="4197043" cy="238494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8640"/>
            <a:ext cx="9144000" cy="64597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ko-KR" sz="4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altLang="ko-K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συνάντηση ΟΣΣΕΣ</a:t>
            </a:r>
            <a:endParaRPr lang="en-US" altLang="ko-K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0343" y="4149080"/>
            <a:ext cx="367240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Αίτημα για την κάλυψη των εξόδων μετακίνησης στο </a:t>
            </a:r>
            <a:r>
              <a:rPr lang="en-US" sz="2400" dirty="0">
                <a:solidFill>
                  <a:schemeClr val="bg1"/>
                </a:solidFill>
              </a:rPr>
              <a:t>email: </a:t>
            </a:r>
            <a:r>
              <a:rPr lang="el-GR" sz="2400" u="sng" dirty="0">
                <a:solidFill>
                  <a:schemeClr val="bg1"/>
                </a:solidFill>
                <a:hlinkClick r:id="rId4"/>
              </a:rPr>
              <a:t>shatzipanteli@mou.gr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l-GR" sz="2400" dirty="0">
                <a:solidFill>
                  <a:schemeClr val="bg1"/>
                </a:solidFill>
              </a:rPr>
              <a:t>έως  </a:t>
            </a:r>
            <a:r>
              <a:rPr lang="en-US" sz="2400" dirty="0">
                <a:solidFill>
                  <a:schemeClr val="bg1"/>
                </a:solidFill>
              </a:rPr>
              <a:t>06</a:t>
            </a:r>
            <a:r>
              <a:rPr lang="el-GR" sz="2400" dirty="0">
                <a:solidFill>
                  <a:schemeClr val="bg1"/>
                </a:solidFill>
              </a:rPr>
              <a:t>/0</a:t>
            </a: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l-GR" sz="2400" dirty="0">
                <a:solidFill>
                  <a:schemeClr val="bg1"/>
                </a:solidFill>
              </a:rPr>
              <a:t>/2020)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9" y="839310"/>
            <a:ext cx="41970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900" dirty="0">
                <a:solidFill>
                  <a:schemeClr val="accent1">
                    <a:lumMod val="50000"/>
                  </a:schemeClr>
                </a:solidFill>
              </a:rPr>
              <a:t>Παρουσίαση από το συντονιστή της ομάδας ή τον ανάδοχο του ΣΣ ΚΑΠ των ειδικών στόχων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l-GR" sz="1900" dirty="0">
                <a:solidFill>
                  <a:schemeClr val="accent1">
                    <a:lumMod val="50000"/>
                  </a:schemeClr>
                </a:solidFill>
              </a:rPr>
              <a:t> αντικειμένου της κάθε ομάδας και των αρχικών δεδομένων για την ανάλυση αυτών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900" dirty="0">
                <a:solidFill>
                  <a:schemeClr val="accent1">
                    <a:lumMod val="50000"/>
                  </a:schemeClr>
                </a:solidFill>
              </a:rPr>
              <a:t>Σύντομη παρουσίαση των μελών της ομάδας</a:t>
            </a:r>
            <a:endParaRPr lang="en-US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900" dirty="0">
                <a:solidFill>
                  <a:schemeClr val="accent1">
                    <a:lumMod val="50000"/>
                  </a:schemeClr>
                </a:solidFill>
              </a:rPr>
              <a:t>Καθορισμός του τρόπου λειτουργίας &amp; χρονοδιαγράμματος της κάθε ομάδας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206441" y="3356992"/>
            <a:ext cx="41970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900" dirty="0">
                <a:solidFill>
                  <a:schemeClr val="accent1">
                    <a:lumMod val="50000"/>
                  </a:schemeClr>
                </a:solidFill>
              </a:rPr>
              <a:t>Απόφαση εξειδίκευσης ή μη των ομάδων σε υποομάδες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900" dirty="0">
                <a:solidFill>
                  <a:schemeClr val="accent1">
                    <a:lumMod val="50000"/>
                  </a:schemeClr>
                </a:solidFill>
              </a:rPr>
              <a:t>Προγραμματισμός συναντήσεων Μαρτίου 2020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900" dirty="0">
                <a:solidFill>
                  <a:schemeClr val="accent1">
                    <a:lumMod val="50000"/>
                  </a:schemeClr>
                </a:solidFill>
              </a:rPr>
              <a:t>Προγραμματισμός επίσκεψης εμπειρογνωμόνων από υπηρεσίες ΕΕ ή άλλους εθνικούς φορείς και ενημέρωση από τους συντονιστές στο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kathanasopoulou@mou.gr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sz="1900" dirty="0">
                <a:solidFill>
                  <a:schemeClr val="accent1">
                    <a:lumMod val="50000"/>
                  </a:schemeClr>
                </a:solidFill>
              </a:rPr>
              <a:t>έως </a:t>
            </a:r>
            <a:r>
              <a:rPr lang="el-GR" sz="1900" u="sng" dirty="0">
                <a:solidFill>
                  <a:schemeClr val="accent1">
                    <a:lumMod val="50000"/>
                  </a:schemeClr>
                </a:solidFill>
              </a:rPr>
              <a:t>τέλος Μαρτίου 2020</a:t>
            </a:r>
            <a:r>
              <a:rPr lang="en-US" sz="1900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l-GR" sz="1900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92170"/>
            <a:ext cx="611560" cy="369332"/>
          </a:xfrm>
          <a:prstGeom prst="rect">
            <a:avLst/>
          </a:prstGeom>
          <a:solidFill>
            <a:srgbClr val="7E000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98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ΟΜΑΔΕΣ ΣΤΡΑΤΗΓΙΚΟΥ ΣΧΕΔΙΑΣΜΟΥ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1001</Words>
  <Application>Microsoft Office PowerPoint</Application>
  <PresentationFormat>Προβολή στην οθόνη (4:3)</PresentationFormat>
  <Paragraphs>86</Paragraphs>
  <Slides>14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ΟΜΑΔΕΣ ΣΤΡΑΤΗΓΙΚΟΥ ΣΧΕΔΙΑΣΜΟΥ</vt:lpstr>
      <vt:lpstr>Αρχές λειτουργίας Ομάδων Στρατηγικού Σχεδιασμού Εταιρικής Σχέσης </vt:lpstr>
      <vt:lpstr>Διαδικασία σύνταξης ΣΣ ΚΑΠ</vt:lpstr>
      <vt:lpstr>Παρουσίαση του PowerPoint</vt:lpstr>
      <vt:lpstr>Παρουσίαση του PowerPoint</vt:lpstr>
      <vt:lpstr>Στόχος &amp; Έργο των Ομάδων Στρατηγικού Σχεδιασμού Εταιρικής Σχέσης (ΟΣΣΕΣ) </vt:lpstr>
      <vt:lpstr>Πρακτικά ζητήματα λειτουργίας των Ομάδων Στρατηγικού Σχεδιασμού (1/2)</vt:lpstr>
      <vt:lpstr>Πρακτικά ζητήματα λειτουργίας των Ομάδων Στρατηγικού Σχεδιασμού (2/2)</vt:lpstr>
      <vt:lpstr>Στάδια Λειτουργίας ΟΣΣΕΣ</vt:lpstr>
      <vt:lpstr>Παρουσίαση του PowerPoint</vt:lpstr>
      <vt:lpstr>Παραδοτέα ανά ΟΣΣΕΣ (1/3)</vt:lpstr>
      <vt:lpstr>Παραδοτέα ανά ΟΣΣΕΣ (2/3)</vt:lpstr>
      <vt:lpstr>Παραδοτέα ανά ΟΣΣΕΣ (3/3)</vt:lpstr>
      <vt:lpstr>Προτεινόμενο χρονοδιάγραμμα για το 1ο εξάμηνο λειτουργίας των ΟΣΣΕΣ</vt:lpstr>
      <vt:lpstr>Ευχαριστώ για την προσοχή σας!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λειτουργίας Ομάδων Στρατηγικού Σχεδιασμού</dc:title>
  <dc:creator>ΑΘΑΝΑΣΟΠΟΥΛΟΥ ΑΙΚΑΤΕΡΙΝΗ</dc:creator>
  <cp:lastModifiedBy>KATERINA ATHANASOPOULOU</cp:lastModifiedBy>
  <cp:revision>27</cp:revision>
  <dcterms:created xsi:type="dcterms:W3CDTF">2019-12-04T11:36:45Z</dcterms:created>
  <dcterms:modified xsi:type="dcterms:W3CDTF">2020-02-23T18:22:50Z</dcterms:modified>
</cp:coreProperties>
</file>