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4" r:id="rId3"/>
    <p:sldId id="265" r:id="rId4"/>
    <p:sldId id="326" r:id="rId5"/>
    <p:sldId id="327" r:id="rId6"/>
    <p:sldId id="278" r:id="rId7"/>
    <p:sldId id="307" r:id="rId8"/>
    <p:sldId id="308" r:id="rId9"/>
    <p:sldId id="321" r:id="rId10"/>
    <p:sldId id="272" r:id="rId11"/>
    <p:sldId id="273" r:id="rId12"/>
    <p:sldId id="274" r:id="rId13"/>
    <p:sldId id="280" r:id="rId14"/>
    <p:sldId id="328" r:id="rId15"/>
    <p:sldId id="329" r:id="rId16"/>
    <p:sldId id="330" r:id="rId17"/>
    <p:sldId id="304" r:id="rId18"/>
    <p:sldId id="305" r:id="rId19"/>
    <p:sldId id="271" r:id="rId20"/>
    <p:sldId id="331" r:id="rId21"/>
    <p:sldId id="333" r:id="rId22"/>
    <p:sldId id="332" r:id="rId23"/>
    <p:sldId id="295" r:id="rId24"/>
    <p:sldId id="334" r:id="rId25"/>
    <p:sldId id="335" r:id="rId26"/>
    <p:sldId id="287" r:id="rId27"/>
    <p:sldId id="269" r:id="rId28"/>
    <p:sldId id="270" r:id="rId29"/>
    <p:sldId id="336" r:id="rId30"/>
    <p:sldId id="275" r:id="rId31"/>
    <p:sldId id="337" r:id="rId32"/>
    <p:sldId id="276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3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48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OSTOLO\Dropbox\StateOfPla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\Desktop\StateOfPl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postolopoulos\Desktop\&#914;&#953;&#946;&#955;&#943;&#959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OSTOLO\Dropbox\StateOfPlay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APOSTOLO\Dropbox\StateOfPla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\Desktop\StateOfPla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\Desktop\StateOfPla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OSTOLO\Dropbox\StateOfPla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postolopoulos\Downloads\FADNPublicReport_060619105414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postolopoulos\Downloads\FADNPublicReport_060619105414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postolopoulos\Downloads\FADNPublicReport_060619105414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postolopoulos\Downloads\&#924;&#941;&#955;&#951;_03062019144630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APOSTOLO\Dropbox\StateOfPla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APOSTOLO\Dropbox\StateOfPl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Παραγωγικότητα της εργασίας στον πρωτογενή τομέα (€/άτομο)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Ελλάδα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Φύλλο13!$B$2:$M$2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Φύλλο13!$B$3:$M$3</c:f>
              <c:numCache>
                <c:formatCode>#,##0.0</c:formatCode>
                <c:ptCount val="12"/>
                <c:pt idx="0">
                  <c:v>12879.572046651618</c:v>
                </c:pt>
                <c:pt idx="1">
                  <c:v>12006.193426520589</c:v>
                </c:pt>
                <c:pt idx="2">
                  <c:v>11754.965930018416</c:v>
                </c:pt>
                <c:pt idx="3">
                  <c:v>13933.352127945103</c:v>
                </c:pt>
                <c:pt idx="4">
                  <c:v>11298.270965061083</c:v>
                </c:pt>
                <c:pt idx="5">
                  <c:v>10595.637201844056</c:v>
                </c:pt>
                <c:pt idx="7">
                  <c:v>11764</c:v>
                </c:pt>
                <c:pt idx="8">
                  <c:v>12320</c:v>
                </c:pt>
                <c:pt idx="9">
                  <c:v>12997</c:v>
                </c:pt>
                <c:pt idx="10">
                  <c:v>13040.8</c:v>
                </c:pt>
                <c:pt idx="11">
                  <c:v>14425.3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D-8A4C-9A15-406D5977A0BD}"/>
            </c:ext>
          </c:extLst>
        </c:ser>
        <c:ser>
          <c:idx val="2"/>
          <c:order val="1"/>
          <c:tx>
            <c:v>ΕΕ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Φύλλο13!$B$2:$M$2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Φύλλο13!$B$5:$M$5</c:f>
              <c:numCache>
                <c:formatCode>#,##0.0</c:formatCode>
                <c:ptCount val="12"/>
                <c:pt idx="0">
                  <c:v>15068.91666800289</c:v>
                </c:pt>
                <c:pt idx="1">
                  <c:v>15457.635243130517</c:v>
                </c:pt>
                <c:pt idx="2">
                  <c:v>14035.812658438268</c:v>
                </c:pt>
                <c:pt idx="3">
                  <c:v>14602.744641061232</c:v>
                </c:pt>
                <c:pt idx="4">
                  <c:v>16359.77905161604</c:v>
                </c:pt>
                <c:pt idx="5">
                  <c:v>16845.736243308838</c:v>
                </c:pt>
                <c:pt idx="7">
                  <c:v>17242</c:v>
                </c:pt>
                <c:pt idx="8">
                  <c:v>17581</c:v>
                </c:pt>
                <c:pt idx="9">
                  <c:v>18035</c:v>
                </c:pt>
                <c:pt idx="10">
                  <c:v>19728.099999999999</c:v>
                </c:pt>
                <c:pt idx="11">
                  <c:v>21653.9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1D-8A4C-9A15-406D5977A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18816"/>
        <c:axId val="43220352"/>
      </c:lineChart>
      <c:catAx>
        <c:axId val="432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220352"/>
        <c:crosses val="autoZero"/>
        <c:auto val="1"/>
        <c:lblAlgn val="ctr"/>
        <c:lblOffset val="100"/>
        <c:noMultiLvlLbl val="0"/>
      </c:catAx>
      <c:valAx>
        <c:axId val="432203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43218816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/>
              <a:t>Σύγκριση γεωργικού εισοδήματος με τους μισθούς στους άλλους τομείς της οικονομίας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Ελλάδα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[StateOfPlay.xlsx]Sheet1!$B$2:$L$2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[StateOfPlay.xlsx]Sheet1!$B$3:$L$3</c:f>
              <c:numCache>
                <c:formatCode>#,##0.0</c:formatCode>
                <c:ptCount val="11"/>
                <c:pt idx="0">
                  <c:v>71.237241101908538</c:v>
                </c:pt>
                <c:pt idx="1">
                  <c:v>71.763911080196607</c:v>
                </c:pt>
                <c:pt idx="2">
                  <c:v>81.529358203925611</c:v>
                </c:pt>
                <c:pt idx="3">
                  <c:v>77.651827730166545</c:v>
                </c:pt>
                <c:pt idx="4">
                  <c:v>68.671295799010451</c:v>
                </c:pt>
                <c:pt idx="5">
                  <c:v>72.707366888631071</c:v>
                </c:pt>
                <c:pt idx="6">
                  <c:v>69.524959078526322</c:v>
                </c:pt>
                <c:pt idx="7">
                  <c:v>76.357419984139852</c:v>
                </c:pt>
                <c:pt idx="8">
                  <c:v>89.004316260172388</c:v>
                </c:pt>
                <c:pt idx="9">
                  <c:v>83.762319544478089</c:v>
                </c:pt>
                <c:pt idx="10">
                  <c:v>93.354091174859974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1A-4843-A763-12576E1C3AAA}"/>
            </c:ext>
          </c:extLst>
        </c:ser>
        <c:ser>
          <c:idx val="2"/>
          <c:order val="1"/>
          <c:tx>
            <c:v>ΕΕ</c:v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[StateOfPlay.xlsx]Sheet1!$B$2:$L$2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[StateOfPlay.xlsx]Sheet1!$B$4:$L$4</c:f>
              <c:numCache>
                <c:formatCode>#,##0.0</c:formatCode>
                <c:ptCount val="11"/>
                <c:pt idx="0">
                  <c:v>34.824780124519741</c:v>
                </c:pt>
                <c:pt idx="1">
                  <c:v>33.155022133788904</c:v>
                </c:pt>
                <c:pt idx="2">
                  <c:v>27.450152595038237</c:v>
                </c:pt>
                <c:pt idx="3">
                  <c:v>36.991556718064743</c:v>
                </c:pt>
                <c:pt idx="4">
                  <c:v>42.379527167568916</c:v>
                </c:pt>
                <c:pt idx="5">
                  <c:v>40.571063307962014</c:v>
                </c:pt>
                <c:pt idx="6">
                  <c:v>42.479664093095806</c:v>
                </c:pt>
                <c:pt idx="7">
                  <c:v>43.017837618630445</c:v>
                </c:pt>
                <c:pt idx="8">
                  <c:v>39.694155802471862</c:v>
                </c:pt>
                <c:pt idx="9">
                  <c:v>40.689723094727412</c:v>
                </c:pt>
                <c:pt idx="10">
                  <c:v>48.257943951974127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1A-4843-A763-12576E1C3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48192"/>
        <c:axId val="127449728"/>
      </c:lineChart>
      <c:catAx>
        <c:axId val="1274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9728"/>
        <c:crosses val="autoZero"/>
        <c:auto val="1"/>
        <c:lblAlgn val="ctr"/>
        <c:lblOffset val="100"/>
        <c:noMultiLvlLbl val="0"/>
      </c:catAx>
      <c:valAx>
        <c:axId val="1274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% επιβάρυνσης του κόστους</a:t>
            </a:r>
            <a:r>
              <a:rPr lang="el-GR" sz="1400" baseline="0"/>
              <a:t> παραγωγής από την εφαρμογή απαιτήσεων για την ασφάλεια τροφίμων και την ευζωία των ζώων</a:t>
            </a:r>
            <a:endParaRPr lang="el-GR" sz="1400"/>
          </a:p>
        </c:rich>
      </c:tx>
      <c:layout>
        <c:manualLayout>
          <c:xMode val="edge"/>
          <c:yMode val="edge"/>
          <c:x val="8.0593727040760482E-2"/>
          <c:y val="2.8735636518483803E-2"/>
        </c:manualLayout>
      </c:layout>
      <c:overlay val="1"/>
    </c:title>
    <c:autoTitleDeleted val="0"/>
    <c:plotArea>
      <c:layout/>
      <c:stockChart>
        <c:ser>
          <c:idx val="0"/>
          <c:order val="0"/>
          <c:tx>
            <c:strRef>
              <c:f>Φύλλο1!$M$2</c:f>
              <c:strCache>
                <c:ptCount val="1"/>
                <c:pt idx="0">
                  <c:v>Κατώτερη τιμή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Φύλλο1!$L$3:$L$18</c:f>
              <c:strCache>
                <c:ptCount val="16"/>
                <c:pt idx="0">
                  <c:v>Γάλα (ΕΕ)</c:v>
                </c:pt>
                <c:pt idx="1">
                  <c:v>Γάλα (εκτός ΕΕ)</c:v>
                </c:pt>
                <c:pt idx="2">
                  <c:v>Βόειο κρέας (ΕΕ)</c:v>
                </c:pt>
                <c:pt idx="3">
                  <c:v>Βόειο κρέας (εκτός ΕΕ)</c:v>
                </c:pt>
                <c:pt idx="4">
                  <c:v>Πρόβειο κρέας (ΕΕ)</c:v>
                </c:pt>
                <c:pt idx="5">
                  <c:v>Πρόβειο κρέας  (εκτός ΕΕ)</c:v>
                </c:pt>
                <c:pt idx="6">
                  <c:v>Χοίρειο κρέας  (ΕΕ)</c:v>
                </c:pt>
                <c:pt idx="7">
                  <c:v>Χοίρειο κρέας  (εκτός ΕΕ)</c:v>
                </c:pt>
                <c:pt idx="8">
                  <c:v>Κρέας πουλερικών (ΕΕ)</c:v>
                </c:pt>
                <c:pt idx="9">
                  <c:v>Κρέας πουλερικών (εκτός ΕΕ)</c:v>
                </c:pt>
                <c:pt idx="10">
                  <c:v>Σιτάρι (ΕΕ)</c:v>
                </c:pt>
                <c:pt idx="11">
                  <c:v>Σιτάρι (εκτός ΕΕ)</c:v>
                </c:pt>
                <c:pt idx="12">
                  <c:v>Μήλα (ΕΕ)</c:v>
                </c:pt>
                <c:pt idx="13">
                  <c:v>Μήλα (εκτός ΕΕ)</c:v>
                </c:pt>
                <c:pt idx="14">
                  <c:v>Σταφύλια για οίνο (ΕΕ)</c:v>
                </c:pt>
                <c:pt idx="15">
                  <c:v>Σταφύλια για οίνο (εκτός ΕΕ)</c:v>
                </c:pt>
              </c:strCache>
            </c:strRef>
          </c:cat>
          <c:val>
            <c:numRef>
              <c:f>Φύλλο1!$M$3:$M$18</c:f>
              <c:numCache>
                <c:formatCode>General</c:formatCode>
                <c:ptCount val="16"/>
                <c:pt idx="0">
                  <c:v>0.68</c:v>
                </c:pt>
                <c:pt idx="1">
                  <c:v>0.57999999999999996</c:v>
                </c:pt>
                <c:pt idx="2">
                  <c:v>0.46</c:v>
                </c:pt>
                <c:pt idx="3">
                  <c:v>0.18</c:v>
                </c:pt>
                <c:pt idx="4">
                  <c:v>0.42</c:v>
                </c:pt>
                <c:pt idx="5">
                  <c:v>0.63</c:v>
                </c:pt>
                <c:pt idx="6">
                  <c:v>2.87</c:v>
                </c:pt>
                <c:pt idx="7">
                  <c:v>7.0000000000000007E-2</c:v>
                </c:pt>
                <c:pt idx="8">
                  <c:v>1.43</c:v>
                </c:pt>
                <c:pt idx="9">
                  <c:v>2.64</c:v>
                </c:pt>
                <c:pt idx="10">
                  <c:v>2.08</c:v>
                </c:pt>
                <c:pt idx="11">
                  <c:v>0</c:v>
                </c:pt>
                <c:pt idx="12">
                  <c:v>0.88</c:v>
                </c:pt>
                <c:pt idx="13">
                  <c:v>0.53</c:v>
                </c:pt>
                <c:pt idx="14">
                  <c:v>0.13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F-4D1A-BA36-24DF399C0037}"/>
            </c:ext>
          </c:extLst>
        </c:ser>
        <c:ser>
          <c:idx val="1"/>
          <c:order val="1"/>
          <c:tx>
            <c:strRef>
              <c:f>Φύλλο1!$N$2</c:f>
              <c:strCache>
                <c:ptCount val="1"/>
                <c:pt idx="0">
                  <c:v>Μέση τιμή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0"/>
          </c:marker>
          <c:cat>
            <c:strRef>
              <c:f>Φύλλο1!$L$3:$L$18</c:f>
              <c:strCache>
                <c:ptCount val="16"/>
                <c:pt idx="0">
                  <c:v>Γάλα (ΕΕ)</c:v>
                </c:pt>
                <c:pt idx="1">
                  <c:v>Γάλα (εκτός ΕΕ)</c:v>
                </c:pt>
                <c:pt idx="2">
                  <c:v>Βόειο κρέας (ΕΕ)</c:v>
                </c:pt>
                <c:pt idx="3">
                  <c:v>Βόειο κρέας (εκτός ΕΕ)</c:v>
                </c:pt>
                <c:pt idx="4">
                  <c:v>Πρόβειο κρέας (ΕΕ)</c:v>
                </c:pt>
                <c:pt idx="5">
                  <c:v>Πρόβειο κρέας  (εκτός ΕΕ)</c:v>
                </c:pt>
                <c:pt idx="6">
                  <c:v>Χοίρειο κρέας  (ΕΕ)</c:v>
                </c:pt>
                <c:pt idx="7">
                  <c:v>Χοίρειο κρέας  (εκτός ΕΕ)</c:v>
                </c:pt>
                <c:pt idx="8">
                  <c:v>Κρέας πουλερικών (ΕΕ)</c:v>
                </c:pt>
                <c:pt idx="9">
                  <c:v>Κρέας πουλερικών (εκτός ΕΕ)</c:v>
                </c:pt>
                <c:pt idx="10">
                  <c:v>Σιτάρι (ΕΕ)</c:v>
                </c:pt>
                <c:pt idx="11">
                  <c:v>Σιτάρι (εκτός ΕΕ)</c:v>
                </c:pt>
                <c:pt idx="12">
                  <c:v>Μήλα (ΕΕ)</c:v>
                </c:pt>
                <c:pt idx="13">
                  <c:v>Μήλα (εκτός ΕΕ)</c:v>
                </c:pt>
                <c:pt idx="14">
                  <c:v>Σταφύλια για οίνο (ΕΕ)</c:v>
                </c:pt>
                <c:pt idx="15">
                  <c:v>Σταφύλια για οίνο (εκτός ΕΕ)</c:v>
                </c:pt>
              </c:strCache>
            </c:strRef>
          </c:cat>
          <c:val>
            <c:numRef>
              <c:f>Φύλλο1!$N$3:$N$18</c:f>
              <c:numCache>
                <c:formatCode>General</c:formatCode>
                <c:ptCount val="16"/>
                <c:pt idx="0">
                  <c:v>1.44</c:v>
                </c:pt>
                <c:pt idx="1">
                  <c:v>0.81</c:v>
                </c:pt>
                <c:pt idx="2">
                  <c:v>1.33</c:v>
                </c:pt>
                <c:pt idx="3">
                  <c:v>2.42</c:v>
                </c:pt>
                <c:pt idx="4">
                  <c:v>1.76</c:v>
                </c:pt>
                <c:pt idx="5">
                  <c:v>1.36</c:v>
                </c:pt>
                <c:pt idx="6">
                  <c:v>5.97</c:v>
                </c:pt>
                <c:pt idx="7">
                  <c:v>1.71</c:v>
                </c:pt>
                <c:pt idx="8">
                  <c:v>3.59</c:v>
                </c:pt>
                <c:pt idx="9">
                  <c:v>2.83</c:v>
                </c:pt>
                <c:pt idx="10">
                  <c:v>2.69</c:v>
                </c:pt>
                <c:pt idx="11">
                  <c:v>0.4</c:v>
                </c:pt>
                <c:pt idx="12">
                  <c:v>2.17</c:v>
                </c:pt>
                <c:pt idx="13">
                  <c:v>1.83</c:v>
                </c:pt>
                <c:pt idx="14">
                  <c:v>2.69</c:v>
                </c:pt>
                <c:pt idx="15">
                  <c:v>10.61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9F-4D1A-BA36-24DF399C0037}"/>
            </c:ext>
          </c:extLst>
        </c:ser>
        <c:ser>
          <c:idx val="2"/>
          <c:order val="2"/>
          <c:tx>
            <c:strRef>
              <c:f>Φύλλο1!$O$2</c:f>
              <c:strCache>
                <c:ptCount val="1"/>
                <c:pt idx="0">
                  <c:v>Ανώτερη τιμή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Φύλλο1!$L$3:$L$18</c:f>
              <c:strCache>
                <c:ptCount val="16"/>
                <c:pt idx="0">
                  <c:v>Γάλα (ΕΕ)</c:v>
                </c:pt>
                <c:pt idx="1">
                  <c:v>Γάλα (εκτός ΕΕ)</c:v>
                </c:pt>
                <c:pt idx="2">
                  <c:v>Βόειο κρέας (ΕΕ)</c:v>
                </c:pt>
                <c:pt idx="3">
                  <c:v>Βόειο κρέας (εκτός ΕΕ)</c:v>
                </c:pt>
                <c:pt idx="4">
                  <c:v>Πρόβειο κρέας (ΕΕ)</c:v>
                </c:pt>
                <c:pt idx="5">
                  <c:v>Πρόβειο κρέας  (εκτός ΕΕ)</c:v>
                </c:pt>
                <c:pt idx="6">
                  <c:v>Χοίρειο κρέας  (ΕΕ)</c:v>
                </c:pt>
                <c:pt idx="7">
                  <c:v>Χοίρειο κρέας  (εκτός ΕΕ)</c:v>
                </c:pt>
                <c:pt idx="8">
                  <c:v>Κρέας πουλερικών (ΕΕ)</c:v>
                </c:pt>
                <c:pt idx="9">
                  <c:v>Κρέας πουλερικών (εκτός ΕΕ)</c:v>
                </c:pt>
                <c:pt idx="10">
                  <c:v>Σιτάρι (ΕΕ)</c:v>
                </c:pt>
                <c:pt idx="11">
                  <c:v>Σιτάρι (εκτός ΕΕ)</c:v>
                </c:pt>
                <c:pt idx="12">
                  <c:v>Μήλα (ΕΕ)</c:v>
                </c:pt>
                <c:pt idx="13">
                  <c:v>Μήλα (εκτός ΕΕ)</c:v>
                </c:pt>
                <c:pt idx="14">
                  <c:v>Σταφύλια για οίνο (ΕΕ)</c:v>
                </c:pt>
                <c:pt idx="15">
                  <c:v>Σταφύλια για οίνο (εκτός ΕΕ)</c:v>
                </c:pt>
              </c:strCache>
            </c:strRef>
          </c:cat>
          <c:val>
            <c:numRef>
              <c:f>Φύλλο1!$O$3:$O$18</c:f>
              <c:numCache>
                <c:formatCode>General</c:formatCode>
                <c:ptCount val="16"/>
                <c:pt idx="0">
                  <c:v>2.85</c:v>
                </c:pt>
                <c:pt idx="1">
                  <c:v>1.06</c:v>
                </c:pt>
                <c:pt idx="2">
                  <c:v>2.97</c:v>
                </c:pt>
                <c:pt idx="3">
                  <c:v>5.79</c:v>
                </c:pt>
                <c:pt idx="4">
                  <c:v>3.17</c:v>
                </c:pt>
                <c:pt idx="5">
                  <c:v>1.78</c:v>
                </c:pt>
                <c:pt idx="6">
                  <c:v>8.77</c:v>
                </c:pt>
                <c:pt idx="7">
                  <c:v>3.34</c:v>
                </c:pt>
                <c:pt idx="8">
                  <c:v>5.56</c:v>
                </c:pt>
                <c:pt idx="9">
                  <c:v>3.14</c:v>
                </c:pt>
                <c:pt idx="10">
                  <c:v>3.43</c:v>
                </c:pt>
                <c:pt idx="11">
                  <c:v>1.06</c:v>
                </c:pt>
                <c:pt idx="12">
                  <c:v>2.96</c:v>
                </c:pt>
                <c:pt idx="13">
                  <c:v>3.13</c:v>
                </c:pt>
                <c:pt idx="14">
                  <c:v>4.0999999999999996</c:v>
                </c:pt>
                <c:pt idx="15">
                  <c:v>41.32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9F-4D1A-BA36-24DF399C0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0"/>
          </c:spPr>
        </c:hiLowLines>
        <c:axId val="183889280"/>
        <c:axId val="184625408"/>
      </c:stockChart>
      <c:catAx>
        <c:axId val="1838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84625408"/>
        <c:crosses val="autoZero"/>
        <c:auto val="1"/>
        <c:lblAlgn val="ctr"/>
        <c:lblOffset val="100"/>
        <c:noMultiLvlLbl val="0"/>
      </c:catAx>
      <c:valAx>
        <c:axId val="18462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8892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92801498990940234"/>
          <c:y val="0.47545074788455877"/>
          <c:w val="6.8585188987220949E-2"/>
          <c:h val="4.90985042308824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Δαπάνες για ΕΤΑΚ στη γεωργία (€/ha)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Φύλλο14!$B$1:$E$1</c:f>
              <c:strCache>
                <c:ptCount val="4"/>
                <c:pt idx="0">
                  <c:v>Ελλάδα</c:v>
                </c:pt>
                <c:pt idx="1">
                  <c:v>Μεσογειακές χώρες</c:v>
                </c:pt>
                <c:pt idx="2">
                  <c:v>ΕΕ</c:v>
                </c:pt>
                <c:pt idx="3">
                  <c:v>Παγκόσμια</c:v>
                </c:pt>
              </c:strCache>
            </c:strRef>
          </c:cat>
          <c:val>
            <c:numRef>
              <c:f>Φύλλο14!$B$2:$E$2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B-D243-8668-4B58BEE3A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3027968"/>
        <c:axId val="223063424"/>
      </c:barChart>
      <c:catAx>
        <c:axId val="22302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3063424"/>
        <c:crosses val="autoZero"/>
        <c:auto val="1"/>
        <c:lblAlgn val="ctr"/>
        <c:lblOffset val="100"/>
        <c:noMultiLvlLbl val="0"/>
      </c:catAx>
      <c:valAx>
        <c:axId val="223063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3027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l-GR" sz="1400" b="1" dirty="0"/>
              <a:t>% αρχηγών εκμεταλλεύσεων με βασική ή πλήρη γεωργική κατάρτιση</a:t>
            </a:r>
          </a:p>
        </c:rich>
      </c:tx>
      <c:layout>
        <c:manualLayout>
          <c:xMode val="edge"/>
          <c:yMode val="edge"/>
          <c:x val="0.25896734375594355"/>
          <c:y val="1.27510347414491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Φύλλο3!$A$2</c:f>
              <c:strCache>
                <c:ptCount val="1"/>
                <c:pt idx="0">
                  <c:v>Ελλάδα</c:v>
                </c:pt>
              </c:strCache>
            </c:strRef>
          </c:tx>
          <c:spPr>
            <a:ln w="5080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Φύλλο3!$B$1:$F$1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Φύλλο3!$B$2:$F$2</c:f>
              <c:numCache>
                <c:formatCode>General</c:formatCode>
                <c:ptCount val="5"/>
                <c:pt idx="0">
                  <c:v>3.5</c:v>
                </c:pt>
                <c:pt idx="1">
                  <c:v>6.1</c:v>
                </c:pt>
                <c:pt idx="2">
                  <c:v>6.1</c:v>
                </c:pt>
                <c:pt idx="3">
                  <c:v>6.1</c:v>
                </c:pt>
                <c:pt idx="4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E0-564B-AD30-CEBF36ABE654}"/>
            </c:ext>
          </c:extLst>
        </c:ser>
        <c:ser>
          <c:idx val="1"/>
          <c:order val="1"/>
          <c:tx>
            <c:strRef>
              <c:f>Φύλλο3!$A$3</c:f>
              <c:strCache>
                <c:ptCount val="1"/>
                <c:pt idx="0">
                  <c:v>ΕΕ</c:v>
                </c:pt>
              </c:strCache>
            </c:strRef>
          </c:tx>
          <c:spPr>
            <a:ln w="5080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Φύλλο3!$B$1:$F$1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Φύλλο3!$B$3:$F$3</c:f>
              <c:numCache>
                <c:formatCode>General</c:formatCode>
                <c:ptCount val="5"/>
                <c:pt idx="0">
                  <c:v>29</c:v>
                </c:pt>
                <c:pt idx="1">
                  <c:v>28.7</c:v>
                </c:pt>
                <c:pt idx="2">
                  <c:v>28.7</c:v>
                </c:pt>
                <c:pt idx="3">
                  <c:v>28.7</c:v>
                </c:pt>
                <c:pt idx="4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E0-564B-AD30-CEBF36ABE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200576"/>
        <c:axId val="226223232"/>
      </c:lineChart>
      <c:catAx>
        <c:axId val="2262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6223232"/>
        <c:crosses val="autoZero"/>
        <c:auto val="1"/>
        <c:lblAlgn val="ctr"/>
        <c:lblOffset val="100"/>
        <c:noMultiLvlLbl val="0"/>
      </c:catAx>
      <c:valAx>
        <c:axId val="226223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6200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303663129065385"/>
          <c:y val="0.93271690614515534"/>
          <c:w val="0.3516043782570657"/>
          <c:h val="4.229921259842519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[StateOfPlay.xlsx]Φύλλο2!$B$11</c:f>
              <c:strCache>
                <c:ptCount val="1"/>
                <c:pt idx="0">
                  <c:v>&lt;2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[StateOfPlay.xlsx]Φύλλο2!$C$11:$F$11</c:f>
              <c:numCache>
                <c:formatCode>0.0%</c:formatCode>
                <c:ptCount val="2"/>
                <c:pt idx="0">
                  <c:v>0.49069719825613045</c:v>
                </c:pt>
                <c:pt idx="1">
                  <c:v>0.42944287842730899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F04-4EAC-A157-33C38FC437DE}"/>
            </c:ext>
          </c:extLst>
        </c:ser>
        <c:ser>
          <c:idx val="1"/>
          <c:order val="1"/>
          <c:tx>
            <c:strRef>
              <c:f>[StateOfPlay.xlsx]Φύλλο2!$B$12</c:f>
              <c:strCache>
                <c:ptCount val="1"/>
                <c:pt idx="0">
                  <c:v>2-4.9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[StateOfPlay.xlsx]Φύλλο2!$C$12:$F$12</c:f>
              <c:numCache>
                <c:formatCode>0.0%</c:formatCode>
                <c:ptCount val="2"/>
                <c:pt idx="0">
                  <c:v>0.20130324120699211</c:v>
                </c:pt>
                <c:pt idx="1">
                  <c:v>0.21926679175289518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F04-4EAC-A157-33C38FC437DE}"/>
            </c:ext>
          </c:extLst>
        </c:ser>
        <c:ser>
          <c:idx val="2"/>
          <c:order val="2"/>
          <c:tx>
            <c:strRef>
              <c:f>[StateOfPlay.xlsx]Φύλλο2!$B$13</c:f>
              <c:strCache>
                <c:ptCount val="1"/>
                <c:pt idx="0">
                  <c:v>5-9.9 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[StateOfPlay.xlsx]Φύλλο2!$C$13:$F$13</c:f>
              <c:numCache>
                <c:formatCode>0.0%</c:formatCode>
                <c:ptCount val="2"/>
                <c:pt idx="0">
                  <c:v>0.10881872645584643</c:v>
                </c:pt>
                <c:pt idx="1">
                  <c:v>0.12338751459908498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F04-4EAC-A157-33C38FC437DE}"/>
            </c:ext>
          </c:extLst>
        </c:ser>
        <c:ser>
          <c:idx val="3"/>
          <c:order val="3"/>
          <c:tx>
            <c:strRef>
              <c:f>[StateOfPlay.xlsx]Φύλλο2!$B$14</c:f>
              <c:strCache>
                <c:ptCount val="1"/>
                <c:pt idx="0">
                  <c:v>10-19.9 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[StateOfPlay.xlsx]Φύλλο2!$C$14:$F$14</c:f>
              <c:numCache>
                <c:formatCode>0.0%</c:formatCode>
                <c:ptCount val="2"/>
                <c:pt idx="0">
                  <c:v>7.5131547625983591E-2</c:v>
                </c:pt>
                <c:pt idx="1">
                  <c:v>8.4571755295430845E-2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F04-4EAC-A157-33C38FC437DE}"/>
            </c:ext>
          </c:extLst>
        </c:ser>
        <c:ser>
          <c:idx val="4"/>
          <c:order val="4"/>
          <c:tx>
            <c:strRef>
              <c:f>[StateOfPlay.xlsx]Φύλλο2!$B$15</c:f>
              <c:strCache>
                <c:ptCount val="1"/>
                <c:pt idx="0">
                  <c:v> 20-29.9 ha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[StateOfPlay.xlsx]Φύλλο2!$C$15:$F$15</c:f>
              <c:numCache>
                <c:formatCode>0.0%</c:formatCode>
                <c:ptCount val="2"/>
                <c:pt idx="0">
                  <c:v>3.1480707735383272E-2</c:v>
                </c:pt>
                <c:pt idx="1">
                  <c:v>3.5367594470837441E-2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F04-4EAC-A157-33C38FC437DE}"/>
            </c:ext>
          </c:extLst>
        </c:ser>
        <c:ser>
          <c:idx val="5"/>
          <c:order val="5"/>
          <c:tx>
            <c:strRef>
              <c:f>[StateOfPlay.xlsx]Φύλλο2!$B$16</c:f>
              <c:strCache>
                <c:ptCount val="1"/>
                <c:pt idx="0">
                  <c:v>30-49.9 ha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[StateOfPlay.xlsx]Φύλλο2!$C$16:$F$16</c:f>
              <c:numCache>
                <c:formatCode>0.0%</c:formatCode>
                <c:ptCount val="2"/>
                <c:pt idx="0">
                  <c:v>3.2933932379276651E-2</c:v>
                </c:pt>
                <c:pt idx="1">
                  <c:v>3.704386701831313E-2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F04-4EAC-A157-33C38FC437DE}"/>
            </c:ext>
          </c:extLst>
        </c:ser>
        <c:ser>
          <c:idx val="6"/>
          <c:order val="6"/>
          <c:tx>
            <c:strRef>
              <c:f>[StateOfPlay.xlsx]Φύλλο2!$B$17</c:f>
              <c:strCache>
                <c:ptCount val="1"/>
                <c:pt idx="0">
                  <c:v>50-99.9 ha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[StateOfPlay.xlsx]Φύλλο2!$C$17:$F$17</c:f>
              <c:numCache>
                <c:formatCode>0.0%</c:formatCode>
                <c:ptCount val="2"/>
                <c:pt idx="0">
                  <c:v>3.2592682606082904E-2</c:v>
                </c:pt>
                <c:pt idx="1">
                  <c:v>3.7223397954713321E-2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F04-4EAC-A157-33C38FC437DE}"/>
            </c:ext>
          </c:extLst>
        </c:ser>
        <c:ser>
          <c:idx val="7"/>
          <c:order val="7"/>
          <c:tx>
            <c:strRef>
              <c:f>[StateOfPlay.xlsx]Φύλλο2!$B$18</c:f>
              <c:strCache>
                <c:ptCount val="1"/>
                <c:pt idx="0">
                  <c:v>&gt;100 ha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ΕΕ 2007</c:v>
                </c:pt>
                <c:pt idx="1">
                  <c:v>ΕΕ 2017</c:v>
                </c:pt>
              </c:strCache>
              <c:extLst/>
            </c:strRef>
          </c:cat>
          <c:val>
            <c:numRef>
              <c:f>[StateOfPlay.xlsx]Φύλλο2!$C$18:$F$18</c:f>
              <c:numCache>
                <c:formatCode>0.0%</c:formatCode>
                <c:ptCount val="2"/>
                <c:pt idx="0">
                  <c:v>2.7041963734304592E-2</c:v>
                </c:pt>
                <c:pt idx="1">
                  <c:v>3.3696200481416111E-2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3F04-4EAC-A157-33C38FC43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341957248"/>
        <c:axId val="342434176"/>
      </c:barChart>
      <c:catAx>
        <c:axId val="3419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34176"/>
        <c:crosses val="autoZero"/>
        <c:auto val="1"/>
        <c:lblAlgn val="ctr"/>
        <c:lblOffset val="100"/>
        <c:noMultiLvlLbl val="0"/>
      </c:catAx>
      <c:valAx>
        <c:axId val="3424341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419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[StateOfPlay.xlsx]Φύλλο2!$B$11</c:f>
              <c:strCache>
                <c:ptCount val="1"/>
                <c:pt idx="0">
                  <c:v>&lt;2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[StateOfPlay.xlsx]Φύλλο2!$C$11:$F$11</c:f>
              <c:numCache>
                <c:formatCode>0.0%</c:formatCode>
                <c:ptCount val="2"/>
                <c:pt idx="0">
                  <c:v>0.4924740396087447</c:v>
                </c:pt>
                <c:pt idx="1">
                  <c:v>0.407609917891461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DA-44F2-86B9-4CF1D7B2BD48}"/>
            </c:ext>
          </c:extLst>
        </c:ser>
        <c:ser>
          <c:idx val="1"/>
          <c:order val="1"/>
          <c:tx>
            <c:strRef>
              <c:f>[StateOfPlay.xlsx]Φύλλο2!$B$12</c:f>
              <c:strCache>
                <c:ptCount val="1"/>
                <c:pt idx="0">
                  <c:v>2-4.9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[StateOfPlay.xlsx]Φύλλο2!$C$12:$F$12</c:f>
              <c:numCache>
                <c:formatCode>0.0%</c:formatCode>
                <c:ptCount val="2"/>
                <c:pt idx="0">
                  <c:v>0.24654837014324607</c:v>
                </c:pt>
                <c:pt idx="1">
                  <c:v>0.28831158102156057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DA-44F2-86B9-4CF1D7B2BD48}"/>
            </c:ext>
          </c:extLst>
        </c:ser>
        <c:ser>
          <c:idx val="2"/>
          <c:order val="2"/>
          <c:tx>
            <c:strRef>
              <c:f>[StateOfPlay.xlsx]Φύλλο2!$B$13</c:f>
              <c:strCache>
                <c:ptCount val="1"/>
                <c:pt idx="0">
                  <c:v>5-9.9 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[StateOfPlay.xlsx]Φύλλο2!$C$13:$F$13</c:f>
              <c:numCache>
                <c:formatCode>0.0%</c:formatCode>
                <c:ptCount val="2"/>
                <c:pt idx="0">
                  <c:v>0.11418213247583299</c:v>
                </c:pt>
                <c:pt idx="1">
                  <c:v>0.1483874323602801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2DA-44F2-86B9-4CF1D7B2BD48}"/>
            </c:ext>
          </c:extLst>
        </c:ser>
        <c:ser>
          <c:idx val="3"/>
          <c:order val="3"/>
          <c:tx>
            <c:strRef>
              <c:f>[StateOfPlay.xlsx]Φύλλο2!$B$14</c:f>
              <c:strCache>
                <c:ptCount val="1"/>
                <c:pt idx="0">
                  <c:v>10-19.9 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[StateOfPlay.xlsx]Φύλλο2!$C$14:$F$14</c:f>
              <c:numCache>
                <c:formatCode>0.0%</c:formatCode>
                <c:ptCount val="2"/>
                <c:pt idx="0">
                  <c:v>6.7653937834545944E-2</c:v>
                </c:pt>
                <c:pt idx="1">
                  <c:v>8.8595220355941362E-2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2DA-44F2-86B9-4CF1D7B2BD48}"/>
            </c:ext>
          </c:extLst>
        </c:ser>
        <c:ser>
          <c:idx val="4"/>
          <c:order val="4"/>
          <c:tx>
            <c:strRef>
              <c:f>[StateOfPlay.xlsx]Φύλλο2!$B$15</c:f>
              <c:strCache>
                <c:ptCount val="1"/>
                <c:pt idx="0">
                  <c:v> 20-29.9 ha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[StateOfPlay.xlsx]Φύλλο2!$C$15:$F$15</c:f>
              <c:numCache>
                <c:formatCode>0.0%</c:formatCode>
                <c:ptCount val="2"/>
                <c:pt idx="0">
                  <c:v>2.7154731155209388E-2</c:v>
                </c:pt>
                <c:pt idx="1">
                  <c:v>3.3583876312443875E-2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2DA-44F2-86B9-4CF1D7B2BD48}"/>
            </c:ext>
          </c:extLst>
        </c:ser>
        <c:ser>
          <c:idx val="5"/>
          <c:order val="5"/>
          <c:tx>
            <c:strRef>
              <c:f>[StateOfPlay.xlsx]Φύλλο2!$B$16</c:f>
              <c:strCache>
                <c:ptCount val="1"/>
                <c:pt idx="0">
                  <c:v>30-49.9 ha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[StateOfPlay.xlsx]Φύλλο2!$C$16:$F$16</c:f>
              <c:numCache>
                <c:formatCode>0.0%</c:formatCode>
                <c:ptCount val="2"/>
                <c:pt idx="0">
                  <c:v>2.6316576042961365E-2</c:v>
                </c:pt>
                <c:pt idx="1">
                  <c:v>2.3277089927743876E-2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2DA-44F2-86B9-4CF1D7B2BD48}"/>
            </c:ext>
          </c:extLst>
        </c:ser>
        <c:ser>
          <c:idx val="6"/>
          <c:order val="6"/>
          <c:tx>
            <c:strRef>
              <c:f>[StateOfPlay.xlsx]Φύλλο2!$B$17</c:f>
              <c:strCache>
                <c:ptCount val="1"/>
                <c:pt idx="0">
                  <c:v>50-99.9 ha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[StateOfPlay.xlsx]Φύλλο2!$C$17:$F$17</c:f>
              <c:numCache>
                <c:formatCode>0.0%</c:formatCode>
                <c:ptCount val="2"/>
                <c:pt idx="0">
                  <c:v>1.9032223514672073E-2</c:v>
                </c:pt>
                <c:pt idx="1">
                  <c:v>8.7937372924529605E-3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2DA-44F2-86B9-4CF1D7B2BD48}"/>
            </c:ext>
          </c:extLst>
        </c:ser>
        <c:ser>
          <c:idx val="7"/>
          <c:order val="7"/>
          <c:tx>
            <c:strRef>
              <c:f>[StateOfPlay.xlsx]Φύλλο2!$B$18</c:f>
              <c:strCache>
                <c:ptCount val="1"/>
                <c:pt idx="0">
                  <c:v>&gt;100 ha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[StateOfPlay.xlsx]Φύλλο2!$C$10:$F$10</c:f>
              <c:strCache>
                <c:ptCount val="2"/>
                <c:pt idx="0">
                  <c:v>Ελλάδα 2007</c:v>
                </c:pt>
                <c:pt idx="1">
                  <c:v>Ελλάδα 2017</c:v>
                </c:pt>
              </c:strCache>
              <c:extLst/>
            </c:strRef>
          </c:cat>
          <c:val>
            <c:numRef>
              <c:f>[StateOfPlay.xlsx]Φύλλο2!$C$18:$F$18</c:f>
              <c:numCache>
                <c:formatCode>0.0%</c:formatCode>
                <c:ptCount val="2"/>
                <c:pt idx="0">
                  <c:v>6.637989224787472E-3</c:v>
                </c:pt>
                <c:pt idx="1">
                  <c:v>1.4411448381159862E-3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C2DA-44F2-86B9-4CF1D7B2B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342585344"/>
        <c:axId val="342586880"/>
      </c:barChart>
      <c:catAx>
        <c:axId val="3425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6880"/>
        <c:crosses val="autoZero"/>
        <c:auto val="1"/>
        <c:lblAlgn val="ctr"/>
        <c:lblOffset val="100"/>
        <c:noMultiLvlLbl val="0"/>
      </c:catAx>
      <c:valAx>
        <c:axId val="342586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58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Παραγωγικότητα της εργασίας στη μεταποίηση (€/άτομο)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Ελλάδα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Φύλλο13!$B$2:$M$2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Φύλλο13!$B$4:$M$4</c:f>
              <c:numCache>
                <c:formatCode>#,##0.0</c:formatCode>
                <c:ptCount val="12"/>
                <c:pt idx="0">
                  <c:v>42346.960401267163</c:v>
                </c:pt>
                <c:pt idx="1">
                  <c:v>40567.478977741142</c:v>
                </c:pt>
                <c:pt idx="2">
                  <c:v>38380.518801853243</c:v>
                </c:pt>
                <c:pt idx="3">
                  <c:v>40808.765264444351</c:v>
                </c:pt>
                <c:pt idx="4">
                  <c:v>38032.18170645069</c:v>
                </c:pt>
                <c:pt idx="5">
                  <c:v>46383.965723270441</c:v>
                </c:pt>
                <c:pt idx="7">
                  <c:v>45792</c:v>
                </c:pt>
                <c:pt idx="8">
                  <c:v>45169</c:v>
                </c:pt>
                <c:pt idx="9">
                  <c:v>42292</c:v>
                </c:pt>
                <c:pt idx="10">
                  <c:v>42964.9</c:v>
                </c:pt>
                <c:pt idx="11">
                  <c:v>45884.4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CC-CE4A-940D-11218F638E8C}"/>
            </c:ext>
          </c:extLst>
        </c:ser>
        <c:ser>
          <c:idx val="2"/>
          <c:order val="1"/>
          <c:tx>
            <c:v>ΕΕ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Φύλλο13!$B$2:$M$2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Φύλλο13!$B$6:$M$6</c:f>
              <c:numCache>
                <c:formatCode>#,##0.0</c:formatCode>
                <c:ptCount val="12"/>
                <c:pt idx="0">
                  <c:v>52974.320927186876</c:v>
                </c:pt>
                <c:pt idx="1">
                  <c:v>52568.396650052666</c:v>
                </c:pt>
                <c:pt idx="2">
                  <c:v>49462.992591676135</c:v>
                </c:pt>
                <c:pt idx="3">
                  <c:v>54064.172988836624</c:v>
                </c:pt>
                <c:pt idx="4">
                  <c:v>56484.191756590117</c:v>
                </c:pt>
                <c:pt idx="5">
                  <c:v>57538.111938448732</c:v>
                </c:pt>
                <c:pt idx="7">
                  <c:v>57645</c:v>
                </c:pt>
                <c:pt idx="8">
                  <c:v>61649</c:v>
                </c:pt>
                <c:pt idx="9">
                  <c:v>64586</c:v>
                </c:pt>
                <c:pt idx="10">
                  <c:v>65667.5</c:v>
                </c:pt>
                <c:pt idx="11">
                  <c:v>67296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CC-CE4A-940D-11218F638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51488"/>
        <c:axId val="127198336"/>
      </c:lineChart>
      <c:catAx>
        <c:axId val="1271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198336"/>
        <c:crosses val="autoZero"/>
        <c:auto val="1"/>
        <c:lblAlgn val="ctr"/>
        <c:lblOffset val="100"/>
        <c:noMultiLvlLbl val="0"/>
      </c:catAx>
      <c:valAx>
        <c:axId val="12719833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127151488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baseline="0" dirty="0"/>
              <a:t>Αξία παραγωγής</a:t>
            </a:r>
            <a:r>
              <a:rPr lang="en-US" sz="1400" baseline="0" dirty="0"/>
              <a:t> </a:t>
            </a:r>
            <a:r>
              <a:rPr lang="el-GR" sz="1400" baseline="0" dirty="0"/>
              <a:t>για κάθε 1€ κόστους εισροών </a:t>
            </a:r>
            <a:r>
              <a:rPr lang="en-US" sz="1400" baseline="0" dirty="0"/>
              <a:t>(2017)</a:t>
            </a:r>
            <a:endParaRPr lang="el-GR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FADNPublicReport_060619105414!$M$2:$M$29</c:f>
              <c:strCache>
                <c:ptCount val="28"/>
                <c:pt idx="0">
                  <c:v>IT</c:v>
                </c:pt>
                <c:pt idx="1">
                  <c:v>RO</c:v>
                </c:pt>
                <c:pt idx="2">
                  <c:v>ES</c:v>
                </c:pt>
                <c:pt idx="3">
                  <c:v>EL</c:v>
                </c:pt>
                <c:pt idx="4">
                  <c:v>PT</c:v>
                </c:pt>
                <c:pt idx="5">
                  <c:v>MT</c:v>
                </c:pt>
                <c:pt idx="6">
                  <c:v>CY</c:v>
                </c:pt>
                <c:pt idx="7">
                  <c:v>IL</c:v>
                </c:pt>
                <c:pt idx="8">
                  <c:v>BE</c:v>
                </c:pt>
                <c:pt idx="9">
                  <c:v>NL</c:v>
                </c:pt>
                <c:pt idx="10">
                  <c:v>PL</c:v>
                </c:pt>
                <c:pt idx="11">
                  <c:v>HR</c:v>
                </c:pt>
                <c:pt idx="12">
                  <c:v>AT</c:v>
                </c:pt>
                <c:pt idx="13">
                  <c:v>HU</c:v>
                </c:pt>
                <c:pt idx="14">
                  <c:v>DE</c:v>
                </c:pt>
                <c:pt idx="15">
                  <c:v>DK</c:v>
                </c:pt>
                <c:pt idx="16">
                  <c:v>FR</c:v>
                </c:pt>
                <c:pt idx="17">
                  <c:v>LT</c:v>
                </c:pt>
                <c:pt idx="18">
                  <c:v>UK</c:v>
                </c:pt>
                <c:pt idx="19">
                  <c:v>BG</c:v>
                </c:pt>
                <c:pt idx="20">
                  <c:v>LV</c:v>
                </c:pt>
                <c:pt idx="21">
                  <c:v>SI</c:v>
                </c:pt>
                <c:pt idx="22">
                  <c:v>SE</c:v>
                </c:pt>
                <c:pt idx="23">
                  <c:v>EE</c:v>
                </c:pt>
                <c:pt idx="24">
                  <c:v>LU</c:v>
                </c:pt>
                <c:pt idx="25">
                  <c:v>CZ</c:v>
                </c:pt>
                <c:pt idx="26">
                  <c:v>SK</c:v>
                </c:pt>
                <c:pt idx="27">
                  <c:v>FI</c:v>
                </c:pt>
              </c:strCache>
            </c:strRef>
          </c:cat>
          <c:val>
            <c:numRef>
              <c:f>FADNPublicReport_060619105414!$N$2:$N$29</c:f>
              <c:numCache>
                <c:formatCode>General</c:formatCode>
                <c:ptCount val="28"/>
                <c:pt idx="0">
                  <c:v>1.57</c:v>
                </c:pt>
                <c:pt idx="1">
                  <c:v>1.43</c:v>
                </c:pt>
                <c:pt idx="2">
                  <c:v>1.38</c:v>
                </c:pt>
                <c:pt idx="3">
                  <c:v>1.33</c:v>
                </c:pt>
                <c:pt idx="4">
                  <c:v>1.32</c:v>
                </c:pt>
                <c:pt idx="5">
                  <c:v>1.25</c:v>
                </c:pt>
                <c:pt idx="6">
                  <c:v>1.22</c:v>
                </c:pt>
                <c:pt idx="7">
                  <c:v>1.2</c:v>
                </c:pt>
                <c:pt idx="8">
                  <c:v>1.18</c:v>
                </c:pt>
                <c:pt idx="9">
                  <c:v>1.17</c:v>
                </c:pt>
                <c:pt idx="10">
                  <c:v>1.1599999999999999</c:v>
                </c:pt>
                <c:pt idx="11">
                  <c:v>1.1200000000000001</c:v>
                </c:pt>
                <c:pt idx="12">
                  <c:v>1.1200000000000001</c:v>
                </c:pt>
                <c:pt idx="13">
                  <c:v>1.08</c:v>
                </c:pt>
                <c:pt idx="14">
                  <c:v>1.06</c:v>
                </c:pt>
                <c:pt idx="15">
                  <c:v>1.04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0.98</c:v>
                </c:pt>
                <c:pt idx="20">
                  <c:v>0.98</c:v>
                </c:pt>
                <c:pt idx="21">
                  <c:v>0.96</c:v>
                </c:pt>
                <c:pt idx="22">
                  <c:v>0.94</c:v>
                </c:pt>
                <c:pt idx="23">
                  <c:v>0.93</c:v>
                </c:pt>
                <c:pt idx="24">
                  <c:v>0.93</c:v>
                </c:pt>
                <c:pt idx="25">
                  <c:v>0.86</c:v>
                </c:pt>
                <c:pt idx="26">
                  <c:v>0.81</c:v>
                </c:pt>
                <c:pt idx="27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0-8F41-BC8B-1B947C749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4478592"/>
        <c:axId val="254492672"/>
      </c:barChart>
      <c:lineChart>
        <c:grouping val="standard"/>
        <c:varyColors val="0"/>
        <c:ser>
          <c:idx val="1"/>
          <c:order val="1"/>
          <c:spPr>
            <a:ln w="57150"/>
          </c:spPr>
          <c:marker>
            <c:symbol val="none"/>
          </c:marker>
          <c:cat>
            <c:strRef>
              <c:f>FADNPublicReport_060619105414!$M$2:$M$29</c:f>
              <c:strCache>
                <c:ptCount val="28"/>
                <c:pt idx="0">
                  <c:v>IT</c:v>
                </c:pt>
                <c:pt idx="1">
                  <c:v>RO</c:v>
                </c:pt>
                <c:pt idx="2">
                  <c:v>ES</c:v>
                </c:pt>
                <c:pt idx="3">
                  <c:v>EL</c:v>
                </c:pt>
                <c:pt idx="4">
                  <c:v>PT</c:v>
                </c:pt>
                <c:pt idx="5">
                  <c:v>MT</c:v>
                </c:pt>
                <c:pt idx="6">
                  <c:v>CY</c:v>
                </c:pt>
                <c:pt idx="7">
                  <c:v>IL</c:v>
                </c:pt>
                <c:pt idx="8">
                  <c:v>BE</c:v>
                </c:pt>
                <c:pt idx="9">
                  <c:v>NL</c:v>
                </c:pt>
                <c:pt idx="10">
                  <c:v>PL</c:v>
                </c:pt>
                <c:pt idx="11">
                  <c:v>HR</c:v>
                </c:pt>
                <c:pt idx="12">
                  <c:v>AT</c:v>
                </c:pt>
                <c:pt idx="13">
                  <c:v>HU</c:v>
                </c:pt>
                <c:pt idx="14">
                  <c:v>DE</c:v>
                </c:pt>
                <c:pt idx="15">
                  <c:v>DK</c:v>
                </c:pt>
                <c:pt idx="16">
                  <c:v>FR</c:v>
                </c:pt>
                <c:pt idx="17">
                  <c:v>LT</c:v>
                </c:pt>
                <c:pt idx="18">
                  <c:v>UK</c:v>
                </c:pt>
                <c:pt idx="19">
                  <c:v>BG</c:v>
                </c:pt>
                <c:pt idx="20">
                  <c:v>LV</c:v>
                </c:pt>
                <c:pt idx="21">
                  <c:v>SI</c:v>
                </c:pt>
                <c:pt idx="22">
                  <c:v>SE</c:v>
                </c:pt>
                <c:pt idx="23">
                  <c:v>EE</c:v>
                </c:pt>
                <c:pt idx="24">
                  <c:v>LU</c:v>
                </c:pt>
                <c:pt idx="25">
                  <c:v>CZ</c:v>
                </c:pt>
                <c:pt idx="26">
                  <c:v>SK</c:v>
                </c:pt>
                <c:pt idx="27">
                  <c:v>FI</c:v>
                </c:pt>
              </c:strCache>
            </c:strRef>
          </c:cat>
          <c:val>
            <c:numRef>
              <c:f>FADNPublicReport_060619105414!$O$2:$O$29</c:f>
              <c:numCache>
                <c:formatCode>General</c:formatCode>
                <c:ptCount val="28"/>
                <c:pt idx="0">
                  <c:v>1.1399999999999999</c:v>
                </c:pt>
                <c:pt idx="1">
                  <c:v>1.1399999999999999</c:v>
                </c:pt>
                <c:pt idx="2">
                  <c:v>1.1399999999999999</c:v>
                </c:pt>
                <c:pt idx="3">
                  <c:v>1.1399999999999999</c:v>
                </c:pt>
                <c:pt idx="4">
                  <c:v>1.1399999999999999</c:v>
                </c:pt>
                <c:pt idx="5">
                  <c:v>1.1399999999999999</c:v>
                </c:pt>
                <c:pt idx="6">
                  <c:v>1.1399999999999999</c:v>
                </c:pt>
                <c:pt idx="7">
                  <c:v>1.1399999999999999</c:v>
                </c:pt>
                <c:pt idx="8">
                  <c:v>1.1399999999999999</c:v>
                </c:pt>
                <c:pt idx="9">
                  <c:v>1.1399999999999999</c:v>
                </c:pt>
                <c:pt idx="10">
                  <c:v>1.1399999999999999</c:v>
                </c:pt>
                <c:pt idx="11">
                  <c:v>1.1399999999999999</c:v>
                </c:pt>
                <c:pt idx="12">
                  <c:v>1.1399999999999999</c:v>
                </c:pt>
                <c:pt idx="13">
                  <c:v>1.1399999999999999</c:v>
                </c:pt>
                <c:pt idx="14">
                  <c:v>1.1399999999999999</c:v>
                </c:pt>
                <c:pt idx="15">
                  <c:v>1.1399999999999999</c:v>
                </c:pt>
                <c:pt idx="16">
                  <c:v>1.1399999999999999</c:v>
                </c:pt>
                <c:pt idx="17">
                  <c:v>1.1399999999999999</c:v>
                </c:pt>
                <c:pt idx="18">
                  <c:v>1.1399999999999999</c:v>
                </c:pt>
                <c:pt idx="19">
                  <c:v>1.1399999999999999</c:v>
                </c:pt>
                <c:pt idx="20">
                  <c:v>1.1399999999999999</c:v>
                </c:pt>
                <c:pt idx="21">
                  <c:v>1.1399999999999999</c:v>
                </c:pt>
                <c:pt idx="22">
                  <c:v>1.1399999999999999</c:v>
                </c:pt>
                <c:pt idx="23">
                  <c:v>1.1399999999999999</c:v>
                </c:pt>
                <c:pt idx="24">
                  <c:v>1.1399999999999999</c:v>
                </c:pt>
                <c:pt idx="25">
                  <c:v>1.1399999999999999</c:v>
                </c:pt>
                <c:pt idx="26">
                  <c:v>1.1399999999999999</c:v>
                </c:pt>
                <c:pt idx="27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90-8F41-BC8B-1B947C749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478592"/>
        <c:axId val="254492672"/>
      </c:lineChart>
      <c:catAx>
        <c:axId val="254478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4492672"/>
        <c:crosses val="autoZero"/>
        <c:auto val="1"/>
        <c:lblAlgn val="ctr"/>
        <c:lblOffset val="100"/>
        <c:noMultiLvlLbl val="0"/>
      </c:catAx>
      <c:valAx>
        <c:axId val="254492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5447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b="1" i="0" baseline="0" dirty="0">
                <a:effectLst/>
              </a:rPr>
              <a:t>Αξία παραγωγής για κάθε 1€ γενικών δαπανών παραγωγής 2017 (ενέργεια, νερό κ.λπ.)</a:t>
            </a:r>
            <a:endParaRPr lang="el-GR" sz="14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Φύλλο1!$T$1:$T$28</c:f>
              <c:strCache>
                <c:ptCount val="28"/>
                <c:pt idx="0">
                  <c:v>HR</c:v>
                </c:pt>
                <c:pt idx="1">
                  <c:v>IT</c:v>
                </c:pt>
                <c:pt idx="2">
                  <c:v>MT</c:v>
                </c:pt>
                <c:pt idx="3">
                  <c:v>PT</c:v>
                </c:pt>
                <c:pt idx="4">
                  <c:v>RO</c:v>
                </c:pt>
                <c:pt idx="5">
                  <c:v>BE</c:v>
                </c:pt>
                <c:pt idx="6">
                  <c:v>CY</c:v>
                </c:pt>
                <c:pt idx="7">
                  <c:v>DK</c:v>
                </c:pt>
                <c:pt idx="8">
                  <c:v>NL</c:v>
                </c:pt>
                <c:pt idx="9">
                  <c:v>BG</c:v>
                </c:pt>
                <c:pt idx="10">
                  <c:v>ES</c:v>
                </c:pt>
                <c:pt idx="11">
                  <c:v>PL</c:v>
                </c:pt>
                <c:pt idx="12">
                  <c:v>EL</c:v>
                </c:pt>
                <c:pt idx="13">
                  <c:v>LT</c:v>
                </c:pt>
                <c:pt idx="14">
                  <c:v>IL</c:v>
                </c:pt>
                <c:pt idx="15">
                  <c:v>HU</c:v>
                </c:pt>
                <c:pt idx="16">
                  <c:v>UK</c:v>
                </c:pt>
                <c:pt idx="17">
                  <c:v>SI</c:v>
                </c:pt>
                <c:pt idx="18">
                  <c:v>LV</c:v>
                </c:pt>
                <c:pt idx="19">
                  <c:v>LU</c:v>
                </c:pt>
                <c:pt idx="20">
                  <c:v>DE</c:v>
                </c:pt>
                <c:pt idx="21">
                  <c:v>SK</c:v>
                </c:pt>
                <c:pt idx="22">
                  <c:v>AT</c:v>
                </c:pt>
                <c:pt idx="23">
                  <c:v>CZ</c:v>
                </c:pt>
                <c:pt idx="24">
                  <c:v>SE</c:v>
                </c:pt>
                <c:pt idx="25">
                  <c:v>EE</c:v>
                </c:pt>
                <c:pt idx="26">
                  <c:v>FR</c:v>
                </c:pt>
                <c:pt idx="27">
                  <c:v>FI</c:v>
                </c:pt>
              </c:strCache>
            </c:strRef>
          </c:cat>
          <c:val>
            <c:numRef>
              <c:f>Φύλλο1!$W$1:$W$28</c:f>
              <c:numCache>
                <c:formatCode>0.00</c:formatCode>
                <c:ptCount val="28"/>
                <c:pt idx="0">
                  <c:v>7.0889013139502373</c:v>
                </c:pt>
                <c:pt idx="1">
                  <c:v>6.7462378282679261</c:v>
                </c:pt>
                <c:pt idx="2">
                  <c:v>6.3964113389626052</c:v>
                </c:pt>
                <c:pt idx="3">
                  <c:v>6.3579042457091237</c:v>
                </c:pt>
                <c:pt idx="4">
                  <c:v>6.3503153808830666</c:v>
                </c:pt>
                <c:pt idx="5">
                  <c:v>5.9315720306339781</c:v>
                </c:pt>
                <c:pt idx="6">
                  <c:v>5.8553730913281479</c:v>
                </c:pt>
                <c:pt idx="7">
                  <c:v>5.3032171042512157</c:v>
                </c:pt>
                <c:pt idx="8">
                  <c:v>5.3003027020460225</c:v>
                </c:pt>
                <c:pt idx="9">
                  <c:v>5.2411483990147785</c:v>
                </c:pt>
                <c:pt idx="10">
                  <c:v>5.2240476036478887</c:v>
                </c:pt>
                <c:pt idx="11">
                  <c:v>4.9852638793694313</c:v>
                </c:pt>
                <c:pt idx="12">
                  <c:v>4.8565867650071706</c:v>
                </c:pt>
                <c:pt idx="13">
                  <c:v>4.7882352941176469</c:v>
                </c:pt>
                <c:pt idx="14">
                  <c:v>4.6993925870831781</c:v>
                </c:pt>
                <c:pt idx="15">
                  <c:v>4.5015927189988627</c:v>
                </c:pt>
                <c:pt idx="16">
                  <c:v>4.2659161427619932</c:v>
                </c:pt>
                <c:pt idx="17">
                  <c:v>3.908744038155803</c:v>
                </c:pt>
                <c:pt idx="18">
                  <c:v>3.8860751337070689</c:v>
                </c:pt>
                <c:pt idx="19">
                  <c:v>3.8784795474487987</c:v>
                </c:pt>
                <c:pt idx="20">
                  <c:v>3.849519791098063</c:v>
                </c:pt>
                <c:pt idx="21">
                  <c:v>3.72203422087152</c:v>
                </c:pt>
                <c:pt idx="22">
                  <c:v>3.6477996851338181</c:v>
                </c:pt>
                <c:pt idx="23">
                  <c:v>3.5814556618307161</c:v>
                </c:pt>
                <c:pt idx="24">
                  <c:v>3.5057242937510424</c:v>
                </c:pt>
                <c:pt idx="25">
                  <c:v>3.4700440768351744</c:v>
                </c:pt>
                <c:pt idx="26">
                  <c:v>3.2629784073067376</c:v>
                </c:pt>
                <c:pt idx="27">
                  <c:v>2.2305668351702992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C-684C-A28D-76B653E95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466304"/>
        <c:axId val="40467840"/>
      </c:barChart>
      <c:lineChart>
        <c:grouping val="standard"/>
        <c:varyColors val="0"/>
        <c:ser>
          <c:idx val="1"/>
          <c:order val="1"/>
          <c:spPr>
            <a:ln w="57150"/>
          </c:spPr>
          <c:marker>
            <c:symbol val="none"/>
          </c:marker>
          <c:cat>
            <c:strRef>
              <c:f>Φύλλο1!$T$1:$T$28</c:f>
              <c:strCache>
                <c:ptCount val="28"/>
                <c:pt idx="0">
                  <c:v>HR</c:v>
                </c:pt>
                <c:pt idx="1">
                  <c:v>IT</c:v>
                </c:pt>
                <c:pt idx="2">
                  <c:v>MT</c:v>
                </c:pt>
                <c:pt idx="3">
                  <c:v>PT</c:v>
                </c:pt>
                <c:pt idx="4">
                  <c:v>RO</c:v>
                </c:pt>
                <c:pt idx="5">
                  <c:v>BE</c:v>
                </c:pt>
                <c:pt idx="6">
                  <c:v>CY</c:v>
                </c:pt>
                <c:pt idx="7">
                  <c:v>DK</c:v>
                </c:pt>
                <c:pt idx="8">
                  <c:v>NL</c:v>
                </c:pt>
                <c:pt idx="9">
                  <c:v>BG</c:v>
                </c:pt>
                <c:pt idx="10">
                  <c:v>ES</c:v>
                </c:pt>
                <c:pt idx="11">
                  <c:v>PL</c:v>
                </c:pt>
                <c:pt idx="12">
                  <c:v>EL</c:v>
                </c:pt>
                <c:pt idx="13">
                  <c:v>LT</c:v>
                </c:pt>
                <c:pt idx="14">
                  <c:v>IL</c:v>
                </c:pt>
                <c:pt idx="15">
                  <c:v>HU</c:v>
                </c:pt>
                <c:pt idx="16">
                  <c:v>UK</c:v>
                </c:pt>
                <c:pt idx="17">
                  <c:v>SI</c:v>
                </c:pt>
                <c:pt idx="18">
                  <c:v>LV</c:v>
                </c:pt>
                <c:pt idx="19">
                  <c:v>LU</c:v>
                </c:pt>
                <c:pt idx="20">
                  <c:v>DE</c:v>
                </c:pt>
                <c:pt idx="21">
                  <c:v>SK</c:v>
                </c:pt>
                <c:pt idx="22">
                  <c:v>AT</c:v>
                </c:pt>
                <c:pt idx="23">
                  <c:v>CZ</c:v>
                </c:pt>
                <c:pt idx="24">
                  <c:v>SE</c:v>
                </c:pt>
                <c:pt idx="25">
                  <c:v>EE</c:v>
                </c:pt>
                <c:pt idx="26">
                  <c:v>FR</c:v>
                </c:pt>
                <c:pt idx="27">
                  <c:v>FI</c:v>
                </c:pt>
              </c:strCache>
            </c:strRef>
          </c:cat>
          <c:val>
            <c:numRef>
              <c:f>Φύλλο1!$X$1:$X$28</c:f>
              <c:numCache>
                <c:formatCode>0.00</c:formatCode>
                <c:ptCount val="28"/>
                <c:pt idx="0">
                  <c:v>4.41</c:v>
                </c:pt>
                <c:pt idx="1">
                  <c:v>4.41</c:v>
                </c:pt>
                <c:pt idx="2">
                  <c:v>4.41</c:v>
                </c:pt>
                <c:pt idx="3">
                  <c:v>4.41</c:v>
                </c:pt>
                <c:pt idx="4">
                  <c:v>4.41</c:v>
                </c:pt>
                <c:pt idx="5">
                  <c:v>4.41</c:v>
                </c:pt>
                <c:pt idx="6">
                  <c:v>4.41</c:v>
                </c:pt>
                <c:pt idx="7">
                  <c:v>4.41</c:v>
                </c:pt>
                <c:pt idx="8">
                  <c:v>4.41</c:v>
                </c:pt>
                <c:pt idx="9">
                  <c:v>4.41</c:v>
                </c:pt>
                <c:pt idx="10">
                  <c:v>4.41</c:v>
                </c:pt>
                <c:pt idx="11">
                  <c:v>4.41</c:v>
                </c:pt>
                <c:pt idx="12">
                  <c:v>4.41</c:v>
                </c:pt>
                <c:pt idx="13">
                  <c:v>4.41</c:v>
                </c:pt>
                <c:pt idx="14">
                  <c:v>4.41</c:v>
                </c:pt>
                <c:pt idx="15">
                  <c:v>4.41</c:v>
                </c:pt>
                <c:pt idx="16">
                  <c:v>4.41</c:v>
                </c:pt>
                <c:pt idx="17">
                  <c:v>4.41</c:v>
                </c:pt>
                <c:pt idx="18">
                  <c:v>4.41</c:v>
                </c:pt>
                <c:pt idx="19">
                  <c:v>4.41</c:v>
                </c:pt>
                <c:pt idx="20">
                  <c:v>4.41</c:v>
                </c:pt>
                <c:pt idx="21">
                  <c:v>4.41</c:v>
                </c:pt>
                <c:pt idx="22">
                  <c:v>4.41</c:v>
                </c:pt>
                <c:pt idx="23">
                  <c:v>4.41</c:v>
                </c:pt>
                <c:pt idx="24">
                  <c:v>4.41</c:v>
                </c:pt>
                <c:pt idx="25">
                  <c:v>4.41</c:v>
                </c:pt>
                <c:pt idx="26">
                  <c:v>4.41</c:v>
                </c:pt>
                <c:pt idx="27">
                  <c:v>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C-684C-A28D-76B653E95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66304"/>
        <c:axId val="40467840"/>
      </c:lineChart>
      <c:catAx>
        <c:axId val="40466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467840"/>
        <c:crosses val="autoZero"/>
        <c:auto val="1"/>
        <c:lblAlgn val="ctr"/>
        <c:lblOffset val="100"/>
        <c:noMultiLvlLbl val="0"/>
      </c:catAx>
      <c:valAx>
        <c:axId val="404678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4046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dirty="0"/>
              <a:t>Αξία</a:t>
            </a:r>
            <a:r>
              <a:rPr lang="el-GR" sz="1400" baseline="0" dirty="0"/>
              <a:t> παραγωγής για κάθε 1€ ειδικών δαπανών παραγωγής 2017 (σπόροι, λιπάσματα, ζωοτροφές </a:t>
            </a:r>
            <a:r>
              <a:rPr lang="el-GR" sz="1400" baseline="0" dirty="0" err="1"/>
              <a:t>κ.λπ</a:t>
            </a:r>
            <a:r>
              <a:rPr lang="el-GR" sz="1400" baseline="0" dirty="0"/>
              <a:t>)</a:t>
            </a:r>
            <a:endParaRPr lang="el-GR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Φύλλο1!$T$35:$T$62</c:f>
              <c:strCache>
                <c:ptCount val="28"/>
                <c:pt idx="0">
                  <c:v>EL</c:v>
                </c:pt>
                <c:pt idx="1">
                  <c:v>IT</c:v>
                </c:pt>
                <c:pt idx="2">
                  <c:v>ES</c:v>
                </c:pt>
                <c:pt idx="3">
                  <c:v>FR</c:v>
                </c:pt>
                <c:pt idx="4">
                  <c:v>AT</c:v>
                </c:pt>
                <c:pt idx="5">
                  <c:v>RO</c:v>
                </c:pt>
                <c:pt idx="6">
                  <c:v>BG</c:v>
                </c:pt>
                <c:pt idx="7">
                  <c:v>DE</c:v>
                </c:pt>
                <c:pt idx="8">
                  <c:v>PT</c:v>
                </c:pt>
                <c:pt idx="9">
                  <c:v>NL</c:v>
                </c:pt>
                <c:pt idx="10">
                  <c:v>LU</c:v>
                </c:pt>
                <c:pt idx="11">
                  <c:v>PL</c:v>
                </c:pt>
                <c:pt idx="12">
                  <c:v>LT</c:v>
                </c:pt>
                <c:pt idx="13">
                  <c:v>SI</c:v>
                </c:pt>
                <c:pt idx="14">
                  <c:v>HU</c:v>
                </c:pt>
                <c:pt idx="15">
                  <c:v>LV</c:v>
                </c:pt>
                <c:pt idx="16">
                  <c:v>HR</c:v>
                </c:pt>
                <c:pt idx="17">
                  <c:v>CY</c:v>
                </c:pt>
                <c:pt idx="18">
                  <c:v>DK</c:v>
                </c:pt>
                <c:pt idx="19">
                  <c:v>EE</c:v>
                </c:pt>
                <c:pt idx="20">
                  <c:v>FI</c:v>
                </c:pt>
                <c:pt idx="21">
                  <c:v>BE</c:v>
                </c:pt>
                <c:pt idx="22">
                  <c:v>IL</c:v>
                </c:pt>
                <c:pt idx="23">
                  <c:v>UK</c:v>
                </c:pt>
                <c:pt idx="24">
                  <c:v>SE</c:v>
                </c:pt>
                <c:pt idx="25">
                  <c:v>CZ</c:v>
                </c:pt>
                <c:pt idx="26">
                  <c:v>SK</c:v>
                </c:pt>
                <c:pt idx="27">
                  <c:v>MT</c:v>
                </c:pt>
              </c:strCache>
            </c:strRef>
          </c:cat>
          <c:val>
            <c:numRef>
              <c:f>Φύλλο1!$U$35:$U$62</c:f>
              <c:numCache>
                <c:formatCode>0.00</c:formatCode>
                <c:ptCount val="28"/>
                <c:pt idx="0">
                  <c:v>3.4216224018475749</c:v>
                </c:pt>
                <c:pt idx="1">
                  <c:v>3.3683150812748615</c:v>
                </c:pt>
                <c:pt idx="2">
                  <c:v>3.1321596153100399</c:v>
                </c:pt>
                <c:pt idx="3">
                  <c:v>3.1046857179573677</c:v>
                </c:pt>
                <c:pt idx="4">
                  <c:v>3.0268420888930359</c:v>
                </c:pt>
                <c:pt idx="5">
                  <c:v>2.8859977949283353</c:v>
                </c:pt>
                <c:pt idx="6">
                  <c:v>2.7156815825157534</c:v>
                </c:pt>
                <c:pt idx="7">
                  <c:v>2.6843751285955308</c:v>
                </c:pt>
                <c:pt idx="8">
                  <c:v>2.6716519890677195</c:v>
                </c:pt>
                <c:pt idx="9">
                  <c:v>2.5001814674027241</c:v>
                </c:pt>
                <c:pt idx="10">
                  <c:v>2.4618766590822907</c:v>
                </c:pt>
                <c:pt idx="11">
                  <c:v>2.4426160691797496</c:v>
                </c:pt>
                <c:pt idx="12">
                  <c:v>2.3432454890788224</c:v>
                </c:pt>
                <c:pt idx="13">
                  <c:v>2.3033539441633875</c:v>
                </c:pt>
                <c:pt idx="14">
                  <c:v>2.2649036947998056</c:v>
                </c:pt>
                <c:pt idx="15">
                  <c:v>2.2507184176152268</c:v>
                </c:pt>
                <c:pt idx="16">
                  <c:v>2.2396219749160924</c:v>
                </c:pt>
                <c:pt idx="17">
                  <c:v>2.2265556529360211</c:v>
                </c:pt>
                <c:pt idx="18">
                  <c:v>2.2092141776294714</c:v>
                </c:pt>
                <c:pt idx="19">
                  <c:v>2.2043278371184623</c:v>
                </c:pt>
                <c:pt idx="20">
                  <c:v>2.1922340772112721</c:v>
                </c:pt>
                <c:pt idx="21">
                  <c:v>2.1882988238637791</c:v>
                </c:pt>
                <c:pt idx="22">
                  <c:v>2.1610374804047314</c:v>
                </c:pt>
                <c:pt idx="23">
                  <c:v>2.1452075385382035</c:v>
                </c:pt>
                <c:pt idx="24">
                  <c:v>2.1045579092059388</c:v>
                </c:pt>
                <c:pt idx="25">
                  <c:v>2.0793801961339478</c:v>
                </c:pt>
                <c:pt idx="26">
                  <c:v>2.0668298111948848</c:v>
                </c:pt>
                <c:pt idx="27">
                  <c:v>1.9342057267919022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D-D64D-A624-7F2CA23B5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152"/>
        <c:axId val="40962688"/>
      </c:barChart>
      <c:lineChart>
        <c:grouping val="standard"/>
        <c:varyColors val="0"/>
        <c:ser>
          <c:idx val="1"/>
          <c:order val="1"/>
          <c:spPr>
            <a:ln w="57150"/>
          </c:spPr>
          <c:marker>
            <c:symbol val="none"/>
          </c:marker>
          <c:cat>
            <c:strRef>
              <c:f>Φύλλο1!$T$35:$T$62</c:f>
              <c:strCache>
                <c:ptCount val="28"/>
                <c:pt idx="0">
                  <c:v>EL</c:v>
                </c:pt>
                <c:pt idx="1">
                  <c:v>IT</c:v>
                </c:pt>
                <c:pt idx="2">
                  <c:v>ES</c:v>
                </c:pt>
                <c:pt idx="3">
                  <c:v>FR</c:v>
                </c:pt>
                <c:pt idx="4">
                  <c:v>AT</c:v>
                </c:pt>
                <c:pt idx="5">
                  <c:v>RO</c:v>
                </c:pt>
                <c:pt idx="6">
                  <c:v>BG</c:v>
                </c:pt>
                <c:pt idx="7">
                  <c:v>DE</c:v>
                </c:pt>
                <c:pt idx="8">
                  <c:v>PT</c:v>
                </c:pt>
                <c:pt idx="9">
                  <c:v>NL</c:v>
                </c:pt>
                <c:pt idx="10">
                  <c:v>LU</c:v>
                </c:pt>
                <c:pt idx="11">
                  <c:v>PL</c:v>
                </c:pt>
                <c:pt idx="12">
                  <c:v>LT</c:v>
                </c:pt>
                <c:pt idx="13">
                  <c:v>SI</c:v>
                </c:pt>
                <c:pt idx="14">
                  <c:v>HU</c:v>
                </c:pt>
                <c:pt idx="15">
                  <c:v>LV</c:v>
                </c:pt>
                <c:pt idx="16">
                  <c:v>HR</c:v>
                </c:pt>
                <c:pt idx="17">
                  <c:v>CY</c:v>
                </c:pt>
                <c:pt idx="18">
                  <c:v>DK</c:v>
                </c:pt>
                <c:pt idx="19">
                  <c:v>EE</c:v>
                </c:pt>
                <c:pt idx="20">
                  <c:v>FI</c:v>
                </c:pt>
                <c:pt idx="21">
                  <c:v>BE</c:v>
                </c:pt>
                <c:pt idx="22">
                  <c:v>IL</c:v>
                </c:pt>
                <c:pt idx="23">
                  <c:v>UK</c:v>
                </c:pt>
                <c:pt idx="24">
                  <c:v>SE</c:v>
                </c:pt>
                <c:pt idx="25">
                  <c:v>CZ</c:v>
                </c:pt>
                <c:pt idx="26">
                  <c:v>SK</c:v>
                </c:pt>
                <c:pt idx="27">
                  <c:v>MT</c:v>
                </c:pt>
              </c:strCache>
            </c:strRef>
          </c:cat>
          <c:val>
            <c:numRef>
              <c:f>Φύλλο1!$V$35:$V$62</c:f>
              <c:numCache>
                <c:formatCode>0.00</c:formatCode>
                <c:ptCount val="28"/>
                <c:pt idx="0">
                  <c:v>2.68</c:v>
                </c:pt>
                <c:pt idx="1">
                  <c:v>2.68</c:v>
                </c:pt>
                <c:pt idx="2">
                  <c:v>2.68</c:v>
                </c:pt>
                <c:pt idx="3">
                  <c:v>2.68</c:v>
                </c:pt>
                <c:pt idx="4">
                  <c:v>2.68</c:v>
                </c:pt>
                <c:pt idx="5">
                  <c:v>2.68</c:v>
                </c:pt>
                <c:pt idx="6">
                  <c:v>2.68</c:v>
                </c:pt>
                <c:pt idx="7">
                  <c:v>2.68</c:v>
                </c:pt>
                <c:pt idx="8">
                  <c:v>2.68</c:v>
                </c:pt>
                <c:pt idx="9">
                  <c:v>2.68</c:v>
                </c:pt>
                <c:pt idx="10">
                  <c:v>2.68</c:v>
                </c:pt>
                <c:pt idx="11">
                  <c:v>2.68</c:v>
                </c:pt>
                <c:pt idx="12">
                  <c:v>2.68</c:v>
                </c:pt>
                <c:pt idx="13">
                  <c:v>2.68</c:v>
                </c:pt>
                <c:pt idx="14">
                  <c:v>2.68</c:v>
                </c:pt>
                <c:pt idx="15">
                  <c:v>2.68</c:v>
                </c:pt>
                <c:pt idx="16">
                  <c:v>2.68</c:v>
                </c:pt>
                <c:pt idx="17">
                  <c:v>2.68</c:v>
                </c:pt>
                <c:pt idx="18">
                  <c:v>2.68</c:v>
                </c:pt>
                <c:pt idx="19">
                  <c:v>2.68</c:v>
                </c:pt>
                <c:pt idx="20">
                  <c:v>2.68</c:v>
                </c:pt>
                <c:pt idx="21">
                  <c:v>2.68</c:v>
                </c:pt>
                <c:pt idx="22">
                  <c:v>2.68</c:v>
                </c:pt>
                <c:pt idx="23">
                  <c:v>2.68</c:v>
                </c:pt>
                <c:pt idx="24">
                  <c:v>2.68</c:v>
                </c:pt>
                <c:pt idx="25">
                  <c:v>2.68</c:v>
                </c:pt>
                <c:pt idx="26">
                  <c:v>2.68</c:v>
                </c:pt>
                <c:pt idx="27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CD-D64D-A624-7F2CA23B5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61152"/>
        <c:axId val="40962688"/>
      </c:lineChart>
      <c:catAx>
        <c:axId val="4096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962688"/>
        <c:crosses val="autoZero"/>
        <c:auto val="1"/>
        <c:lblAlgn val="ctr"/>
        <c:lblOffset val="100"/>
        <c:noMultiLvlLbl val="0"/>
      </c:catAx>
      <c:valAx>
        <c:axId val="4096268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4096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Χρηματοδοτικό κενό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Φύλλο1!$B$20</c:f>
              <c:strCache>
                <c:ptCount val="1"/>
                <c:pt idx="0">
                  <c:v>τιμή ανοίγματος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Φύλλο1!$A$21:$A$22</c:f>
              <c:strCache>
                <c:ptCount val="2"/>
                <c:pt idx="0">
                  <c:v>Γεωργία</c:v>
                </c:pt>
                <c:pt idx="1">
                  <c:v>Μεταποίηση</c:v>
                </c:pt>
              </c:strCache>
            </c:strRef>
          </c:cat>
          <c:val>
            <c:numRef>
              <c:f>Φύλλο1!$B$21:$B$22</c:f>
              <c:numCache>
                <c:formatCode>#,##0</c:formatCode>
                <c:ptCount val="2"/>
                <c:pt idx="0">
                  <c:v>2436</c:v>
                </c:pt>
                <c:pt idx="1">
                  <c:v>2763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8-4742-8F14-EDF8B5C3943F}"/>
            </c:ext>
          </c:extLst>
        </c:ser>
        <c:ser>
          <c:idx val="1"/>
          <c:order val="1"/>
          <c:tx>
            <c:strRef>
              <c:f>Φύλλο1!$C$20</c:f>
              <c:strCache>
                <c:ptCount val="1"/>
                <c:pt idx="0">
                  <c:v>ανώτερη τιμή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Φύλλο1!$A$21:$A$22</c:f>
              <c:strCache>
                <c:ptCount val="2"/>
                <c:pt idx="0">
                  <c:v>Γεωργία</c:v>
                </c:pt>
                <c:pt idx="1">
                  <c:v>Μεταποίηση</c:v>
                </c:pt>
              </c:strCache>
            </c:strRef>
          </c:cat>
          <c:val>
            <c:numRef>
              <c:f>Φύλλο1!$C$21:$C$22</c:f>
              <c:numCache>
                <c:formatCode>#,##0</c:formatCode>
                <c:ptCount val="2"/>
                <c:pt idx="0">
                  <c:v>2436</c:v>
                </c:pt>
                <c:pt idx="1">
                  <c:v>2763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8-4742-8F14-EDF8B5C3943F}"/>
            </c:ext>
          </c:extLst>
        </c:ser>
        <c:ser>
          <c:idx val="2"/>
          <c:order val="2"/>
          <c:tx>
            <c:strRef>
              <c:f>Φύλλο1!$D$20</c:f>
              <c:strCache>
                <c:ptCount val="1"/>
                <c:pt idx="0">
                  <c:v>κατώτερη τιμή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Φύλλο1!$A$21:$A$22</c:f>
              <c:strCache>
                <c:ptCount val="2"/>
                <c:pt idx="0">
                  <c:v>Γεωργία</c:v>
                </c:pt>
                <c:pt idx="1">
                  <c:v>Μεταποίηση</c:v>
                </c:pt>
              </c:strCache>
            </c:strRef>
          </c:cat>
          <c:val>
            <c:numRef>
              <c:f>Φύλλο1!$D$21:$D$22</c:f>
              <c:numCache>
                <c:formatCode>#,##0</c:formatCode>
                <c:ptCount val="2"/>
                <c:pt idx="0">
                  <c:v>2692</c:v>
                </c:pt>
                <c:pt idx="1">
                  <c:v>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E8-4742-8F14-EDF8B5C3943F}"/>
            </c:ext>
          </c:extLst>
        </c:ser>
        <c:ser>
          <c:idx val="3"/>
          <c:order val="3"/>
          <c:tx>
            <c:strRef>
              <c:f>Φύλλο1!$E$20</c:f>
              <c:strCache>
                <c:ptCount val="1"/>
                <c:pt idx="0">
                  <c:v>τιμή κλεισίματος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Φύλλο1!$A$21:$A$22</c:f>
              <c:strCache>
                <c:ptCount val="2"/>
                <c:pt idx="0">
                  <c:v>Γεωργία</c:v>
                </c:pt>
                <c:pt idx="1">
                  <c:v>Μεταποίηση</c:v>
                </c:pt>
              </c:strCache>
            </c:strRef>
          </c:cat>
          <c:val>
            <c:numRef>
              <c:f>Φύλλο1!$E$21:$E$22</c:f>
              <c:numCache>
                <c:formatCode>#,##0</c:formatCode>
                <c:ptCount val="2"/>
                <c:pt idx="0">
                  <c:v>2692</c:v>
                </c:pt>
                <c:pt idx="1">
                  <c:v>3054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E8-4742-8F14-EDF8B5C39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accent1"/>
              </a:solidFill>
            </c:spPr>
          </c:upBars>
          <c:downBars/>
        </c:upDownBars>
        <c:axId val="40979840"/>
        <c:axId val="40985728"/>
      </c:stockChart>
      <c:catAx>
        <c:axId val="4097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985728"/>
        <c:crosses val="autoZero"/>
        <c:auto val="1"/>
        <c:lblAlgn val="ctr"/>
        <c:lblOffset val="100"/>
        <c:noMultiLvlLbl val="0"/>
      </c:catAx>
      <c:valAx>
        <c:axId val="40985728"/>
        <c:scaling>
          <c:orientation val="minMax"/>
          <c:min val="22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0979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l-GR" sz="1400" b="1" dirty="0"/>
              <a:t>Πλήθος μελών σε</a:t>
            </a:r>
            <a:r>
              <a:rPr lang="el-GR" sz="1400" b="1" baseline="0" dirty="0"/>
              <a:t> οργανώσεις παραγωγών</a:t>
            </a:r>
            <a:endParaRPr lang="el-GR" sz="1400" b="1" dirty="0"/>
          </a:p>
        </c:rich>
      </c:tx>
      <c:layout>
        <c:manualLayout>
          <c:xMode val="edge"/>
          <c:yMode val="edge"/>
          <c:x val="0.2672415641212537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Φύλλο6!$A$15</c:f>
              <c:strCache>
                <c:ptCount val="1"/>
                <c:pt idx="0">
                  <c:v>Οργανώσεις παραγωγών οπωροκηπευτικών</c:v>
                </c:pt>
              </c:strCache>
            </c:strRef>
          </c:tx>
          <c:spPr>
            <a:ln w="50800"/>
          </c:spPr>
          <c:cat>
            <c:strRef>
              <c:f>Φύλλο6!$A$1:$A$5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Φύλλο6!$B$1:$B$5</c:f>
              <c:numCache>
                <c:formatCode>General</c:formatCode>
                <c:ptCount val="5"/>
                <c:pt idx="0">
                  <c:v>25870</c:v>
                </c:pt>
                <c:pt idx="1">
                  <c:v>25465</c:v>
                </c:pt>
                <c:pt idx="2">
                  <c:v>22358</c:v>
                </c:pt>
                <c:pt idx="3">
                  <c:v>20056</c:v>
                </c:pt>
                <c:pt idx="4">
                  <c:v>18771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D-0442-9EF4-98950D9EE2CC}"/>
            </c:ext>
          </c:extLst>
        </c:ser>
        <c:ser>
          <c:idx val="1"/>
          <c:order val="1"/>
          <c:tx>
            <c:strRef>
              <c:f>Φύλλο6!$A$16</c:f>
              <c:strCache>
                <c:ptCount val="1"/>
                <c:pt idx="0">
                  <c:v>Οργανώσεις ελαιουργικών φορέων</c:v>
                </c:pt>
              </c:strCache>
            </c:strRef>
          </c:tx>
          <c:spPr>
            <a:ln w="50800"/>
          </c:spPr>
          <c:cat>
            <c:strRef>
              <c:f>Φύλλο6!$A$1:$A$5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Φύλλο6!$B$7:$B$11</c:f>
              <c:numCache>
                <c:formatCode>General</c:formatCode>
                <c:ptCount val="5"/>
                <c:pt idx="1">
                  <c:v>18185</c:v>
                </c:pt>
                <c:pt idx="2">
                  <c:v>24765</c:v>
                </c:pt>
                <c:pt idx="3">
                  <c:v>23990</c:v>
                </c:pt>
                <c:pt idx="4">
                  <c:v>21884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ED-0442-9EF4-98950D9EE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23584"/>
        <c:axId val="43126784"/>
      </c:lineChart>
      <c:catAx>
        <c:axId val="4272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126784"/>
        <c:crosses val="autoZero"/>
        <c:auto val="1"/>
        <c:lblAlgn val="ctr"/>
        <c:lblOffset val="100"/>
        <c:noMultiLvlLbl val="0"/>
      </c:catAx>
      <c:valAx>
        <c:axId val="43126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2723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025658301737701E-2"/>
          <c:y val="0.92880594859228938"/>
          <c:w val="0.94978500682955513"/>
          <c:h val="6.99985556833858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%ΑΠΑ</a:t>
            </a:r>
            <a:r>
              <a:rPr lang="el-GR" sz="1400" baseline="0"/>
              <a:t> πρωτογενή τομέα</a:t>
            </a:r>
            <a:endParaRPr lang="el-GR" sz="14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Ελλάδα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Φύλλο12!$B$1:$M$1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Φύλλο12!$B$2:$M$2</c:f>
              <c:numCache>
                <c:formatCode>General</c:formatCode>
                <c:ptCount val="12"/>
                <c:pt idx="0">
                  <c:v>3.5</c:v>
                </c:pt>
                <c:pt idx="1">
                  <c:v>3.1</c:v>
                </c:pt>
                <c:pt idx="2">
                  <c:v>3.1</c:v>
                </c:pt>
                <c:pt idx="3">
                  <c:v>3.8</c:v>
                </c:pt>
                <c:pt idx="4">
                  <c:v>3.1</c:v>
                </c:pt>
                <c:pt idx="5">
                  <c:v>3.1</c:v>
                </c:pt>
                <c:pt idx="6">
                  <c:v>3.4</c:v>
                </c:pt>
                <c:pt idx="7">
                  <c:v>3.7</c:v>
                </c:pt>
                <c:pt idx="8">
                  <c:v>3.8</c:v>
                </c:pt>
                <c:pt idx="9">
                  <c:v>4</c:v>
                </c:pt>
                <c:pt idx="10">
                  <c:v>4</c:v>
                </c:pt>
                <c:pt idx="11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C-0348-A23C-7ACC404E2328}"/>
            </c:ext>
          </c:extLst>
        </c:ser>
        <c:ser>
          <c:idx val="2"/>
          <c:order val="1"/>
          <c:tx>
            <c:v>ΕΕ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Φύλλο12!$B$1:$M$1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Φύλλο12!$B$4:$M$4</c:f>
              <c:numCache>
                <c:formatCode>General</c:formatCode>
                <c:ptCount val="12"/>
                <c:pt idx="0">
                  <c:v>1.8</c:v>
                </c:pt>
                <c:pt idx="1">
                  <c:v>1.7</c:v>
                </c:pt>
                <c:pt idx="2">
                  <c:v>1.6</c:v>
                </c:pt>
                <c:pt idx="3">
                  <c:v>1.8</c:v>
                </c:pt>
                <c:pt idx="4">
                  <c:v>1.9</c:v>
                </c:pt>
                <c:pt idx="5">
                  <c:v>1.6</c:v>
                </c:pt>
                <c:pt idx="6">
                  <c:v>1.7</c:v>
                </c:pt>
                <c:pt idx="7">
                  <c:v>1.7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C-0348-A23C-7ACC404E2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12256"/>
        <c:axId val="127313792"/>
      </c:lineChart>
      <c:catAx>
        <c:axId val="1273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313792"/>
        <c:crosses val="autoZero"/>
        <c:auto val="1"/>
        <c:lblAlgn val="ctr"/>
        <c:lblOffset val="100"/>
        <c:noMultiLvlLbl val="0"/>
      </c:catAx>
      <c:valAx>
        <c:axId val="127313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7312256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%ΑΠΑ</a:t>
            </a:r>
            <a:r>
              <a:rPr lang="el-GR" sz="1400" baseline="0"/>
              <a:t> βιομηχανίας τροφίμων</a:t>
            </a:r>
            <a:endParaRPr lang="el-GR" sz="14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Ελλάδα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Φύλλο12!$B$1:$M$1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Φύλλο12!$B$3:$M$3</c:f>
              <c:numCache>
                <c:formatCode>General</c:formatCode>
                <c:ptCount val="12"/>
                <c:pt idx="0">
                  <c:v>20.5</c:v>
                </c:pt>
                <c:pt idx="1">
                  <c:v>19.2</c:v>
                </c:pt>
                <c:pt idx="2">
                  <c:v>17.299999999999997</c:v>
                </c:pt>
                <c:pt idx="3">
                  <c:v>19.600000000000001</c:v>
                </c:pt>
                <c:pt idx="4">
                  <c:v>18.100000000000001</c:v>
                </c:pt>
                <c:pt idx="5">
                  <c:v>17.3</c:v>
                </c:pt>
                <c:pt idx="6">
                  <c:v>16.399999999999999</c:v>
                </c:pt>
                <c:pt idx="7">
                  <c:v>16.5</c:v>
                </c:pt>
                <c:pt idx="8">
                  <c:v>15.8</c:v>
                </c:pt>
                <c:pt idx="9">
                  <c:v>15.2</c:v>
                </c:pt>
                <c:pt idx="10">
                  <c:v>16.3</c:v>
                </c:pt>
                <c:pt idx="11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B0-9340-B0C1-69507CE11793}"/>
            </c:ext>
          </c:extLst>
        </c:ser>
        <c:ser>
          <c:idx val="2"/>
          <c:order val="1"/>
          <c:tx>
            <c:v>ΕΕ</c:v>
          </c:tx>
          <c:spPr>
            <a:ln w="31750"/>
          </c:spPr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Φύλλο12!$B$1:$M$1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Φύλλο12!$B$5:$M$5</c:f>
              <c:numCache>
                <c:formatCode>General</c:formatCode>
                <c:ptCount val="12"/>
                <c:pt idx="0">
                  <c:v>27</c:v>
                </c:pt>
                <c:pt idx="1">
                  <c:v>26.6</c:v>
                </c:pt>
                <c:pt idx="2">
                  <c:v>25</c:v>
                </c:pt>
                <c:pt idx="3">
                  <c:v>26.2</c:v>
                </c:pt>
                <c:pt idx="4">
                  <c:v>26.6</c:v>
                </c:pt>
                <c:pt idx="5">
                  <c:v>25</c:v>
                </c:pt>
                <c:pt idx="6">
                  <c:v>24.9</c:v>
                </c:pt>
                <c:pt idx="7">
                  <c:v>24.7</c:v>
                </c:pt>
                <c:pt idx="8">
                  <c:v>24.5</c:v>
                </c:pt>
                <c:pt idx="9">
                  <c:v>24.5</c:v>
                </c:pt>
                <c:pt idx="10">
                  <c:v>24.8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B0-9340-B0C1-69507CE11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99424"/>
        <c:axId val="127400960"/>
      </c:lineChart>
      <c:catAx>
        <c:axId val="1273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400960"/>
        <c:crosses val="autoZero"/>
        <c:auto val="1"/>
        <c:lblAlgn val="ctr"/>
        <c:lblOffset val="100"/>
        <c:noMultiLvlLbl val="0"/>
      </c:catAx>
      <c:valAx>
        <c:axId val="127400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7399424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491D2-AE32-4115-B1AD-09604AE3D38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1E523AF-E563-4883-9546-8A465FB66712}">
      <dgm:prSet phldrT="[Κείμενο]"/>
      <dgm:spPr>
        <a:solidFill>
          <a:schemeClr val="accent2"/>
        </a:solidFill>
      </dgm:spPr>
      <dgm:t>
        <a:bodyPr/>
        <a:lstStyle/>
        <a:p>
          <a:r>
            <a:rPr lang="el-GR" dirty="0" err="1"/>
            <a:t>Αγροδιατροφικός</a:t>
          </a:r>
          <a:r>
            <a:rPr lang="el-GR" dirty="0"/>
            <a:t> τομέας</a:t>
          </a:r>
        </a:p>
      </dgm:t>
    </dgm:pt>
    <dgm:pt modelId="{9D177221-3BF8-46F1-B584-C47CF5AFDCF2}" type="parTrans" cxnId="{4538818D-D374-4D4C-9922-BD54346E7686}">
      <dgm:prSet/>
      <dgm:spPr/>
      <dgm:t>
        <a:bodyPr/>
        <a:lstStyle/>
        <a:p>
          <a:endParaRPr lang="el-GR"/>
        </a:p>
      </dgm:t>
    </dgm:pt>
    <dgm:pt modelId="{A1D5AF10-C8F0-4F89-9D91-27E912419D39}" type="sibTrans" cxnId="{4538818D-D374-4D4C-9922-BD54346E7686}">
      <dgm:prSet/>
      <dgm:spPr/>
      <dgm:t>
        <a:bodyPr/>
        <a:lstStyle/>
        <a:p>
          <a:endParaRPr lang="el-GR"/>
        </a:p>
      </dgm:t>
    </dgm:pt>
    <dgm:pt modelId="{ABBCB5F8-7096-4D00-8105-8D23C44AE874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l-GR" dirty="0"/>
            <a:t>Γεωργικό εισόδημα</a:t>
          </a:r>
        </a:p>
      </dgm:t>
    </dgm:pt>
    <dgm:pt modelId="{9FB23763-6099-4C3F-9C7F-D515119A113E}" type="parTrans" cxnId="{16EFF2CE-6A3B-401C-BF40-F5D18A67B1C4}">
      <dgm:prSet/>
      <dgm:spPr>
        <a:solidFill>
          <a:schemeClr val="accent1"/>
        </a:solidFill>
      </dgm:spPr>
      <dgm:t>
        <a:bodyPr/>
        <a:lstStyle/>
        <a:p>
          <a:endParaRPr lang="el-GR"/>
        </a:p>
      </dgm:t>
    </dgm:pt>
    <dgm:pt modelId="{0111AE7A-2DEE-437A-A67A-84311DCD02AF}" type="sibTrans" cxnId="{16EFF2CE-6A3B-401C-BF40-F5D18A67B1C4}">
      <dgm:prSet/>
      <dgm:spPr/>
      <dgm:t>
        <a:bodyPr/>
        <a:lstStyle/>
        <a:p>
          <a:endParaRPr lang="el-GR"/>
        </a:p>
      </dgm:t>
    </dgm:pt>
    <dgm:pt modelId="{B2DBA1BA-E146-4241-AAB9-4A9CBF1DD6EA}">
      <dgm:prSet phldrT="[Κείμενο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dirty="0"/>
            <a:t>Απαιτήσεις καταναλωτών</a:t>
          </a:r>
        </a:p>
      </dgm:t>
    </dgm:pt>
    <dgm:pt modelId="{5FE4BF5D-0641-4EC6-8599-83E06F4CED5B}" type="parTrans" cxnId="{12AD9C2E-E8FC-44A1-951E-F6AB51B9C68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l-GR"/>
        </a:p>
      </dgm:t>
    </dgm:pt>
    <dgm:pt modelId="{BA92C4BA-916C-4FBB-AD9D-8528DE24C482}" type="sibTrans" cxnId="{12AD9C2E-E8FC-44A1-951E-F6AB51B9C686}">
      <dgm:prSet/>
      <dgm:spPr/>
      <dgm:t>
        <a:bodyPr/>
        <a:lstStyle/>
        <a:p>
          <a:endParaRPr lang="el-GR"/>
        </a:p>
      </dgm:t>
    </dgm:pt>
    <dgm:pt modelId="{50A872ED-589E-461A-B1C9-1BDA90B3D056}">
      <dgm:prSet phldrT="[Κείμενο]"/>
      <dgm:spPr>
        <a:solidFill>
          <a:srgbClr val="7030A0"/>
        </a:solidFill>
      </dgm:spPr>
      <dgm:t>
        <a:bodyPr/>
        <a:lstStyle/>
        <a:p>
          <a:r>
            <a:rPr lang="el-GR" dirty="0"/>
            <a:t>Τεχνολογικές εξελίξεις</a:t>
          </a:r>
        </a:p>
      </dgm:t>
    </dgm:pt>
    <dgm:pt modelId="{78092FEF-22CE-489C-8795-5F5DFC15AF15}" type="parTrans" cxnId="{E6A11E4F-6B04-4A70-957F-701F9F66F0CE}">
      <dgm:prSet/>
      <dgm:spPr>
        <a:solidFill>
          <a:srgbClr val="7030A0"/>
        </a:solidFill>
      </dgm:spPr>
      <dgm:t>
        <a:bodyPr/>
        <a:lstStyle/>
        <a:p>
          <a:endParaRPr lang="el-GR"/>
        </a:p>
      </dgm:t>
    </dgm:pt>
    <dgm:pt modelId="{52FFC2BF-974D-4DB0-B591-E7F32280739A}" type="sibTrans" cxnId="{E6A11E4F-6B04-4A70-957F-701F9F66F0CE}">
      <dgm:prSet/>
      <dgm:spPr/>
      <dgm:t>
        <a:bodyPr/>
        <a:lstStyle/>
        <a:p>
          <a:endParaRPr lang="el-GR"/>
        </a:p>
      </dgm:t>
    </dgm:pt>
    <dgm:pt modelId="{75165000-DD99-4148-AB6C-5235021E72A8}">
      <dgm:prSet phldrT="[Κείμενο]"/>
      <dgm:spPr/>
      <dgm:t>
        <a:bodyPr/>
        <a:lstStyle/>
        <a:p>
          <a:r>
            <a:rPr lang="el-GR" dirty="0"/>
            <a:t>Διεθνής ανταγωνισμός</a:t>
          </a:r>
        </a:p>
      </dgm:t>
    </dgm:pt>
    <dgm:pt modelId="{0C31C465-93F8-4592-AEC2-45B7D2587568}" type="parTrans" cxnId="{31BF5F74-1CD9-4806-9D1F-D403FBF44BB0}">
      <dgm:prSet/>
      <dgm:spPr/>
      <dgm:t>
        <a:bodyPr/>
        <a:lstStyle/>
        <a:p>
          <a:endParaRPr lang="el-GR"/>
        </a:p>
      </dgm:t>
    </dgm:pt>
    <dgm:pt modelId="{67552C8C-6BCD-4576-B994-8DB4CB90FADB}" type="sibTrans" cxnId="{31BF5F74-1CD9-4806-9D1F-D403FBF44BB0}">
      <dgm:prSet/>
      <dgm:spPr/>
      <dgm:t>
        <a:bodyPr/>
        <a:lstStyle/>
        <a:p>
          <a:endParaRPr lang="el-GR"/>
        </a:p>
      </dgm:t>
    </dgm:pt>
    <dgm:pt modelId="{467EB6E9-A491-4A14-A1CB-B10FDE16867D}" type="pres">
      <dgm:prSet presAssocID="{0FD491D2-AE32-4115-B1AD-09604AE3D3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788110-200A-446B-97E5-95F0B8694C16}" type="pres">
      <dgm:prSet presAssocID="{31E523AF-E563-4883-9546-8A465FB66712}" presName="centerShape" presStyleLbl="node0" presStyleIdx="0" presStyleCnt="1"/>
      <dgm:spPr/>
    </dgm:pt>
    <dgm:pt modelId="{FFC3D5B0-DD29-4CFD-8B69-D054E7620E37}" type="pres">
      <dgm:prSet presAssocID="{9FB23763-6099-4C3F-9C7F-D515119A113E}" presName="parTrans" presStyleLbl="bgSibTrans2D1" presStyleIdx="0" presStyleCnt="4"/>
      <dgm:spPr/>
    </dgm:pt>
    <dgm:pt modelId="{EE6EE99D-321F-46D0-98EB-958F8CD2BDA4}" type="pres">
      <dgm:prSet presAssocID="{ABBCB5F8-7096-4D00-8105-8D23C44AE874}" presName="node" presStyleLbl="node1" presStyleIdx="0" presStyleCnt="4">
        <dgm:presLayoutVars>
          <dgm:bulletEnabled val="1"/>
        </dgm:presLayoutVars>
      </dgm:prSet>
      <dgm:spPr/>
    </dgm:pt>
    <dgm:pt modelId="{CAB23A08-0425-47BE-A10A-E8ABBD903C97}" type="pres">
      <dgm:prSet presAssocID="{5FE4BF5D-0641-4EC6-8599-83E06F4CED5B}" presName="parTrans" presStyleLbl="bgSibTrans2D1" presStyleIdx="1" presStyleCnt="4"/>
      <dgm:spPr/>
    </dgm:pt>
    <dgm:pt modelId="{97A81249-1B03-4ADC-9588-7E5EF1E57FE4}" type="pres">
      <dgm:prSet presAssocID="{B2DBA1BA-E146-4241-AAB9-4A9CBF1DD6EA}" presName="node" presStyleLbl="node1" presStyleIdx="1" presStyleCnt="4">
        <dgm:presLayoutVars>
          <dgm:bulletEnabled val="1"/>
        </dgm:presLayoutVars>
      </dgm:prSet>
      <dgm:spPr/>
    </dgm:pt>
    <dgm:pt modelId="{F1B91494-FBE8-4A7E-A624-88E9F4676601}" type="pres">
      <dgm:prSet presAssocID="{78092FEF-22CE-489C-8795-5F5DFC15AF15}" presName="parTrans" presStyleLbl="bgSibTrans2D1" presStyleIdx="2" presStyleCnt="4"/>
      <dgm:spPr/>
    </dgm:pt>
    <dgm:pt modelId="{022AC7B2-3EA1-441E-853C-004AB5000134}" type="pres">
      <dgm:prSet presAssocID="{50A872ED-589E-461A-B1C9-1BDA90B3D056}" presName="node" presStyleLbl="node1" presStyleIdx="2" presStyleCnt="4">
        <dgm:presLayoutVars>
          <dgm:bulletEnabled val="1"/>
        </dgm:presLayoutVars>
      </dgm:prSet>
      <dgm:spPr/>
    </dgm:pt>
    <dgm:pt modelId="{E18CAC21-4CE9-47DC-AA1C-DE8DEDCD7970}" type="pres">
      <dgm:prSet presAssocID="{0C31C465-93F8-4592-AEC2-45B7D2587568}" presName="parTrans" presStyleLbl="bgSibTrans2D1" presStyleIdx="3" presStyleCnt="4"/>
      <dgm:spPr/>
    </dgm:pt>
    <dgm:pt modelId="{B86E4D57-6AEE-4EE8-A723-26D9B22BD271}" type="pres">
      <dgm:prSet presAssocID="{75165000-DD99-4148-AB6C-5235021E72A8}" presName="node" presStyleLbl="node1" presStyleIdx="3" presStyleCnt="4">
        <dgm:presLayoutVars>
          <dgm:bulletEnabled val="1"/>
        </dgm:presLayoutVars>
      </dgm:prSet>
      <dgm:spPr/>
    </dgm:pt>
  </dgm:ptLst>
  <dgm:cxnLst>
    <dgm:cxn modelId="{90FFE516-6C7E-4C2F-BD4E-C0AC78D33436}" type="presOf" srcId="{50A872ED-589E-461A-B1C9-1BDA90B3D056}" destId="{022AC7B2-3EA1-441E-853C-004AB5000134}" srcOrd="0" destOrd="0" presId="urn:microsoft.com/office/officeart/2005/8/layout/radial4"/>
    <dgm:cxn modelId="{8336501E-E0DE-4F79-80A9-E156FE32D038}" type="presOf" srcId="{9FB23763-6099-4C3F-9C7F-D515119A113E}" destId="{FFC3D5B0-DD29-4CFD-8B69-D054E7620E37}" srcOrd="0" destOrd="0" presId="urn:microsoft.com/office/officeart/2005/8/layout/radial4"/>
    <dgm:cxn modelId="{D4D8FD20-9834-4366-B750-1E221D77443B}" type="presOf" srcId="{78092FEF-22CE-489C-8795-5F5DFC15AF15}" destId="{F1B91494-FBE8-4A7E-A624-88E9F4676601}" srcOrd="0" destOrd="0" presId="urn:microsoft.com/office/officeart/2005/8/layout/radial4"/>
    <dgm:cxn modelId="{12AD9C2E-E8FC-44A1-951E-F6AB51B9C686}" srcId="{31E523AF-E563-4883-9546-8A465FB66712}" destId="{B2DBA1BA-E146-4241-AAB9-4A9CBF1DD6EA}" srcOrd="1" destOrd="0" parTransId="{5FE4BF5D-0641-4EC6-8599-83E06F4CED5B}" sibTransId="{BA92C4BA-916C-4FBB-AD9D-8528DE24C482}"/>
    <dgm:cxn modelId="{E2C68F6B-1C7E-45D9-AAC6-69D9F571D1CC}" type="presOf" srcId="{75165000-DD99-4148-AB6C-5235021E72A8}" destId="{B86E4D57-6AEE-4EE8-A723-26D9B22BD271}" srcOrd="0" destOrd="0" presId="urn:microsoft.com/office/officeart/2005/8/layout/radial4"/>
    <dgm:cxn modelId="{52DBD54B-1460-4881-982D-00A2FB93E953}" type="presOf" srcId="{5FE4BF5D-0641-4EC6-8599-83E06F4CED5B}" destId="{CAB23A08-0425-47BE-A10A-E8ABBD903C97}" srcOrd="0" destOrd="0" presId="urn:microsoft.com/office/officeart/2005/8/layout/radial4"/>
    <dgm:cxn modelId="{3764966E-A225-4806-B185-BB892B59631D}" type="presOf" srcId="{31E523AF-E563-4883-9546-8A465FB66712}" destId="{90788110-200A-446B-97E5-95F0B8694C16}" srcOrd="0" destOrd="0" presId="urn:microsoft.com/office/officeart/2005/8/layout/radial4"/>
    <dgm:cxn modelId="{E6A11E4F-6B04-4A70-957F-701F9F66F0CE}" srcId="{31E523AF-E563-4883-9546-8A465FB66712}" destId="{50A872ED-589E-461A-B1C9-1BDA90B3D056}" srcOrd="2" destOrd="0" parTransId="{78092FEF-22CE-489C-8795-5F5DFC15AF15}" sibTransId="{52FFC2BF-974D-4DB0-B591-E7F32280739A}"/>
    <dgm:cxn modelId="{31BF5F74-1CD9-4806-9D1F-D403FBF44BB0}" srcId="{31E523AF-E563-4883-9546-8A465FB66712}" destId="{75165000-DD99-4148-AB6C-5235021E72A8}" srcOrd="3" destOrd="0" parTransId="{0C31C465-93F8-4592-AEC2-45B7D2587568}" sibTransId="{67552C8C-6BCD-4576-B994-8DB4CB90FADB}"/>
    <dgm:cxn modelId="{57A0E974-1BB8-4135-BD7D-929EF803CA4D}" type="presOf" srcId="{0FD491D2-AE32-4115-B1AD-09604AE3D38C}" destId="{467EB6E9-A491-4A14-A1CB-B10FDE16867D}" srcOrd="0" destOrd="0" presId="urn:microsoft.com/office/officeart/2005/8/layout/radial4"/>
    <dgm:cxn modelId="{E303C281-A95E-443B-B736-B41BE1167FE9}" type="presOf" srcId="{ABBCB5F8-7096-4D00-8105-8D23C44AE874}" destId="{EE6EE99D-321F-46D0-98EB-958F8CD2BDA4}" srcOrd="0" destOrd="0" presId="urn:microsoft.com/office/officeart/2005/8/layout/radial4"/>
    <dgm:cxn modelId="{4538818D-D374-4D4C-9922-BD54346E7686}" srcId="{0FD491D2-AE32-4115-B1AD-09604AE3D38C}" destId="{31E523AF-E563-4883-9546-8A465FB66712}" srcOrd="0" destOrd="0" parTransId="{9D177221-3BF8-46F1-B584-C47CF5AFDCF2}" sibTransId="{A1D5AF10-C8F0-4F89-9D91-27E912419D39}"/>
    <dgm:cxn modelId="{16EFF2CE-6A3B-401C-BF40-F5D18A67B1C4}" srcId="{31E523AF-E563-4883-9546-8A465FB66712}" destId="{ABBCB5F8-7096-4D00-8105-8D23C44AE874}" srcOrd="0" destOrd="0" parTransId="{9FB23763-6099-4C3F-9C7F-D515119A113E}" sibTransId="{0111AE7A-2DEE-437A-A67A-84311DCD02AF}"/>
    <dgm:cxn modelId="{547A9ADD-3FCE-4946-9673-0492B2A8E204}" type="presOf" srcId="{0C31C465-93F8-4592-AEC2-45B7D2587568}" destId="{E18CAC21-4CE9-47DC-AA1C-DE8DEDCD7970}" srcOrd="0" destOrd="0" presId="urn:microsoft.com/office/officeart/2005/8/layout/radial4"/>
    <dgm:cxn modelId="{318AC2F3-A746-484F-8C4B-7C12BAC266B0}" type="presOf" srcId="{B2DBA1BA-E146-4241-AAB9-4A9CBF1DD6EA}" destId="{97A81249-1B03-4ADC-9588-7E5EF1E57FE4}" srcOrd="0" destOrd="0" presId="urn:microsoft.com/office/officeart/2005/8/layout/radial4"/>
    <dgm:cxn modelId="{E29F9500-2DA9-48B9-A0A1-527D7E1FDBC8}" type="presParOf" srcId="{467EB6E9-A491-4A14-A1CB-B10FDE16867D}" destId="{90788110-200A-446B-97E5-95F0B8694C16}" srcOrd="0" destOrd="0" presId="urn:microsoft.com/office/officeart/2005/8/layout/radial4"/>
    <dgm:cxn modelId="{0732BD8A-7254-493F-B66D-638E07C836DA}" type="presParOf" srcId="{467EB6E9-A491-4A14-A1CB-B10FDE16867D}" destId="{FFC3D5B0-DD29-4CFD-8B69-D054E7620E37}" srcOrd="1" destOrd="0" presId="urn:microsoft.com/office/officeart/2005/8/layout/radial4"/>
    <dgm:cxn modelId="{DC989ED6-D0C7-4582-8E05-AE8D8F0F20AA}" type="presParOf" srcId="{467EB6E9-A491-4A14-A1CB-B10FDE16867D}" destId="{EE6EE99D-321F-46D0-98EB-958F8CD2BDA4}" srcOrd="2" destOrd="0" presId="urn:microsoft.com/office/officeart/2005/8/layout/radial4"/>
    <dgm:cxn modelId="{AB023877-E9E5-42F5-B71F-075BEA615AD0}" type="presParOf" srcId="{467EB6E9-A491-4A14-A1CB-B10FDE16867D}" destId="{CAB23A08-0425-47BE-A10A-E8ABBD903C97}" srcOrd="3" destOrd="0" presId="urn:microsoft.com/office/officeart/2005/8/layout/radial4"/>
    <dgm:cxn modelId="{86CCB873-3271-42CF-9FC3-09E7032C0CFB}" type="presParOf" srcId="{467EB6E9-A491-4A14-A1CB-B10FDE16867D}" destId="{97A81249-1B03-4ADC-9588-7E5EF1E57FE4}" srcOrd="4" destOrd="0" presId="urn:microsoft.com/office/officeart/2005/8/layout/radial4"/>
    <dgm:cxn modelId="{C5F4ECF2-1C8E-493B-B1CC-5F3E7A171B2D}" type="presParOf" srcId="{467EB6E9-A491-4A14-A1CB-B10FDE16867D}" destId="{F1B91494-FBE8-4A7E-A624-88E9F4676601}" srcOrd="5" destOrd="0" presId="urn:microsoft.com/office/officeart/2005/8/layout/radial4"/>
    <dgm:cxn modelId="{D51E39E5-86A5-43F1-B965-AECD305AEEF1}" type="presParOf" srcId="{467EB6E9-A491-4A14-A1CB-B10FDE16867D}" destId="{022AC7B2-3EA1-441E-853C-004AB5000134}" srcOrd="6" destOrd="0" presId="urn:microsoft.com/office/officeart/2005/8/layout/radial4"/>
    <dgm:cxn modelId="{47DCF382-EA6B-485E-AB6C-9A424B5B2FEC}" type="presParOf" srcId="{467EB6E9-A491-4A14-A1CB-B10FDE16867D}" destId="{E18CAC21-4CE9-47DC-AA1C-DE8DEDCD7970}" srcOrd="7" destOrd="0" presId="urn:microsoft.com/office/officeart/2005/8/layout/radial4"/>
    <dgm:cxn modelId="{031EA796-B123-4DC7-A513-FB6124307120}" type="presParOf" srcId="{467EB6E9-A491-4A14-A1CB-B10FDE16867D}" destId="{B86E4D57-6AEE-4EE8-A723-26D9B22BD27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B8C29-AE76-4E53-A5E2-7674E0A871A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8C308FF-6E8B-4762-A7FF-9870F77CBFA3}">
      <dgm:prSet phldrT="[Κείμενο]"/>
      <dgm:spPr/>
      <dgm:t>
        <a:bodyPr/>
        <a:lstStyle/>
        <a:p>
          <a:r>
            <a:rPr lang="el-GR" dirty="0"/>
            <a:t>Γεωργικό εισόδημα</a:t>
          </a:r>
        </a:p>
      </dgm:t>
    </dgm:pt>
    <dgm:pt modelId="{DA2C4AB5-586C-464C-BCB8-9F6543851C1E}" type="parTrans" cxnId="{85C937E7-281A-42FE-A800-CC1C638C9E84}">
      <dgm:prSet/>
      <dgm:spPr/>
      <dgm:t>
        <a:bodyPr/>
        <a:lstStyle/>
        <a:p>
          <a:endParaRPr lang="el-GR"/>
        </a:p>
      </dgm:t>
    </dgm:pt>
    <dgm:pt modelId="{53B81A84-83C4-46CE-A00C-847FC186A098}" type="sibTrans" cxnId="{85C937E7-281A-42FE-A800-CC1C638C9E84}">
      <dgm:prSet/>
      <dgm:spPr/>
      <dgm:t>
        <a:bodyPr/>
        <a:lstStyle/>
        <a:p>
          <a:endParaRPr lang="el-GR"/>
        </a:p>
      </dgm:t>
    </dgm:pt>
    <dgm:pt modelId="{4A68CFA0-DC2B-48AF-A748-4B75ABE2D737}">
      <dgm:prSet phldrT="[Κείμενο]"/>
      <dgm:spPr/>
      <dgm:t>
        <a:bodyPr/>
        <a:lstStyle/>
        <a:p>
          <a:r>
            <a:rPr lang="el-GR" dirty="0"/>
            <a:t>Παραγωγικότητα</a:t>
          </a:r>
        </a:p>
      </dgm:t>
    </dgm:pt>
    <dgm:pt modelId="{8DB09C1A-5463-4288-8FD8-6814832A0585}" type="parTrans" cxnId="{8D9BE1C4-F5A9-46AD-9A5E-EA78B65EFAF7}">
      <dgm:prSet/>
      <dgm:spPr/>
      <dgm:t>
        <a:bodyPr/>
        <a:lstStyle/>
        <a:p>
          <a:endParaRPr lang="el-GR"/>
        </a:p>
      </dgm:t>
    </dgm:pt>
    <dgm:pt modelId="{41AF51F4-781C-4E9D-A27F-6206D71710DE}" type="sibTrans" cxnId="{8D9BE1C4-F5A9-46AD-9A5E-EA78B65EFAF7}">
      <dgm:prSet/>
      <dgm:spPr/>
      <dgm:t>
        <a:bodyPr/>
        <a:lstStyle/>
        <a:p>
          <a:endParaRPr lang="el-GR"/>
        </a:p>
      </dgm:t>
    </dgm:pt>
    <dgm:pt modelId="{B331FADA-0C62-4CAB-ABB5-83E68113DE54}">
      <dgm:prSet phldrT="[Κείμενο]"/>
      <dgm:spPr/>
      <dgm:t>
        <a:bodyPr/>
        <a:lstStyle/>
        <a:p>
          <a:r>
            <a:rPr lang="el-GR" dirty="0"/>
            <a:t>Πρόσβαση σε χρηματοδότηση</a:t>
          </a:r>
        </a:p>
      </dgm:t>
    </dgm:pt>
    <dgm:pt modelId="{9C9275C2-A1AE-4DA6-B8A2-D560B3C3736D}" type="parTrans" cxnId="{8D27E912-E991-4FF2-B608-D03351407E02}">
      <dgm:prSet/>
      <dgm:spPr/>
      <dgm:t>
        <a:bodyPr/>
        <a:lstStyle/>
        <a:p>
          <a:endParaRPr lang="el-GR"/>
        </a:p>
      </dgm:t>
    </dgm:pt>
    <dgm:pt modelId="{A4485951-B37C-46A9-A45E-283217E1CB8C}" type="sibTrans" cxnId="{8D27E912-E991-4FF2-B608-D03351407E02}">
      <dgm:prSet/>
      <dgm:spPr/>
      <dgm:t>
        <a:bodyPr/>
        <a:lstStyle/>
        <a:p>
          <a:endParaRPr lang="el-GR"/>
        </a:p>
      </dgm:t>
    </dgm:pt>
    <dgm:pt modelId="{7C4011A2-8E4B-4962-8422-53FC295F5B34}">
      <dgm:prSet phldrT="[Κείμενο]"/>
      <dgm:spPr/>
      <dgm:t>
        <a:bodyPr/>
        <a:lstStyle/>
        <a:p>
          <a:r>
            <a:rPr lang="el-GR" dirty="0"/>
            <a:t>Συλλογική οργάνωση</a:t>
          </a:r>
        </a:p>
      </dgm:t>
    </dgm:pt>
    <dgm:pt modelId="{311D06A0-96A8-4346-A9EE-6BA4AC3F3E04}" type="parTrans" cxnId="{D9C0E618-4F54-45DE-BA3C-47E8E9BE62BB}">
      <dgm:prSet/>
      <dgm:spPr/>
      <dgm:t>
        <a:bodyPr/>
        <a:lstStyle/>
        <a:p>
          <a:endParaRPr lang="el-GR"/>
        </a:p>
      </dgm:t>
    </dgm:pt>
    <dgm:pt modelId="{A7B29FA0-72A1-4B2E-9CF3-F40D7F226273}" type="sibTrans" cxnId="{D9C0E618-4F54-45DE-BA3C-47E8E9BE62BB}">
      <dgm:prSet/>
      <dgm:spPr/>
      <dgm:t>
        <a:bodyPr/>
        <a:lstStyle/>
        <a:p>
          <a:endParaRPr lang="el-GR"/>
        </a:p>
      </dgm:t>
    </dgm:pt>
    <dgm:pt modelId="{67939D2E-C7BB-4021-8D72-0DFBAC28CDCD}">
      <dgm:prSet phldrT="[Κείμενο]"/>
      <dgm:spPr/>
      <dgm:t>
        <a:bodyPr/>
        <a:lstStyle/>
        <a:p>
          <a:r>
            <a:rPr lang="el-GR" dirty="0"/>
            <a:t>Εισροές</a:t>
          </a:r>
        </a:p>
      </dgm:t>
    </dgm:pt>
    <dgm:pt modelId="{B46B009F-0FCF-42A6-9945-4BF9B6C4AF2E}" type="parTrans" cxnId="{E8847A33-E753-456B-9498-9BA3688986F7}">
      <dgm:prSet/>
      <dgm:spPr/>
      <dgm:t>
        <a:bodyPr/>
        <a:lstStyle/>
        <a:p>
          <a:endParaRPr lang="el-GR"/>
        </a:p>
      </dgm:t>
    </dgm:pt>
    <dgm:pt modelId="{9AA7535B-C4A9-4462-91A1-046C75A78F0F}" type="sibTrans" cxnId="{E8847A33-E753-456B-9498-9BA3688986F7}">
      <dgm:prSet/>
      <dgm:spPr/>
      <dgm:t>
        <a:bodyPr/>
        <a:lstStyle/>
        <a:p>
          <a:endParaRPr lang="el-GR"/>
        </a:p>
      </dgm:t>
    </dgm:pt>
    <dgm:pt modelId="{C4A4AE45-F361-436D-A842-71F163539C55}">
      <dgm:prSet phldrT="[Κείμενο]"/>
      <dgm:spPr/>
      <dgm:t>
        <a:bodyPr/>
        <a:lstStyle/>
        <a:p>
          <a:r>
            <a:rPr lang="el-GR" dirty="0"/>
            <a:t>Προστιθέμενη αξία</a:t>
          </a:r>
        </a:p>
      </dgm:t>
    </dgm:pt>
    <dgm:pt modelId="{9CA77A49-A222-4E44-94EC-BA76F36E217B}" type="parTrans" cxnId="{AC67A541-47E0-404A-AB8C-AD0951E7B910}">
      <dgm:prSet/>
      <dgm:spPr/>
      <dgm:t>
        <a:bodyPr/>
        <a:lstStyle/>
        <a:p>
          <a:endParaRPr lang="el-GR"/>
        </a:p>
      </dgm:t>
    </dgm:pt>
    <dgm:pt modelId="{9DB7879F-EFAA-4578-B334-0A9A632A0928}" type="sibTrans" cxnId="{AC67A541-47E0-404A-AB8C-AD0951E7B910}">
      <dgm:prSet/>
      <dgm:spPr/>
      <dgm:t>
        <a:bodyPr/>
        <a:lstStyle/>
        <a:p>
          <a:endParaRPr lang="el-GR"/>
        </a:p>
      </dgm:t>
    </dgm:pt>
    <dgm:pt modelId="{E3F55D8B-EE46-4BF2-8DDE-245E02F459AC}" type="pres">
      <dgm:prSet presAssocID="{22EB8C29-AE76-4E53-A5E2-7674E0A871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24C86D-AD0C-4CBA-B37D-9B7363ECDFB6}" type="pres">
      <dgm:prSet presAssocID="{88C308FF-6E8B-4762-A7FF-9870F77CBFA3}" presName="vertOne" presStyleCnt="0"/>
      <dgm:spPr/>
    </dgm:pt>
    <dgm:pt modelId="{99EBF119-FE58-478D-8129-8D1A66894B2F}" type="pres">
      <dgm:prSet presAssocID="{88C308FF-6E8B-4762-A7FF-9870F77CBFA3}" presName="txOne" presStyleLbl="node0" presStyleIdx="0" presStyleCnt="1">
        <dgm:presLayoutVars>
          <dgm:chPref val="3"/>
        </dgm:presLayoutVars>
      </dgm:prSet>
      <dgm:spPr/>
    </dgm:pt>
    <dgm:pt modelId="{7733E6FC-E29E-46D0-A1FD-14901659314B}" type="pres">
      <dgm:prSet presAssocID="{88C308FF-6E8B-4762-A7FF-9870F77CBFA3}" presName="parTransOne" presStyleCnt="0"/>
      <dgm:spPr/>
    </dgm:pt>
    <dgm:pt modelId="{B1312A77-A337-47BB-A794-FCCE517D5E6F}" type="pres">
      <dgm:prSet presAssocID="{88C308FF-6E8B-4762-A7FF-9870F77CBFA3}" presName="horzOne" presStyleCnt="0"/>
      <dgm:spPr/>
    </dgm:pt>
    <dgm:pt modelId="{AE21DF81-09D9-4E29-9F46-E99ED4FE335E}" type="pres">
      <dgm:prSet presAssocID="{4A68CFA0-DC2B-48AF-A748-4B75ABE2D737}" presName="vertTwo" presStyleCnt="0"/>
      <dgm:spPr/>
    </dgm:pt>
    <dgm:pt modelId="{983E262D-EA3C-4444-A4C1-F990027E67C3}" type="pres">
      <dgm:prSet presAssocID="{4A68CFA0-DC2B-48AF-A748-4B75ABE2D737}" presName="txTwo" presStyleLbl="node2" presStyleIdx="0" presStyleCnt="5">
        <dgm:presLayoutVars>
          <dgm:chPref val="3"/>
        </dgm:presLayoutVars>
      </dgm:prSet>
      <dgm:spPr/>
    </dgm:pt>
    <dgm:pt modelId="{F077B6DC-7896-4A58-BA80-74740A1B3741}" type="pres">
      <dgm:prSet presAssocID="{4A68CFA0-DC2B-48AF-A748-4B75ABE2D737}" presName="horzTwo" presStyleCnt="0"/>
      <dgm:spPr/>
    </dgm:pt>
    <dgm:pt modelId="{0C3C8860-AF4A-4D98-B1DD-A9D251FBBF93}" type="pres">
      <dgm:prSet presAssocID="{41AF51F4-781C-4E9D-A27F-6206D71710DE}" presName="sibSpaceTwo" presStyleCnt="0"/>
      <dgm:spPr/>
    </dgm:pt>
    <dgm:pt modelId="{81A6BFE6-F074-4DE5-92F1-D2E321143F31}" type="pres">
      <dgm:prSet presAssocID="{67939D2E-C7BB-4021-8D72-0DFBAC28CDCD}" presName="vertTwo" presStyleCnt="0"/>
      <dgm:spPr/>
    </dgm:pt>
    <dgm:pt modelId="{590ED306-1370-4D74-9BBC-BF3A6552573E}" type="pres">
      <dgm:prSet presAssocID="{67939D2E-C7BB-4021-8D72-0DFBAC28CDCD}" presName="txTwo" presStyleLbl="node2" presStyleIdx="1" presStyleCnt="5">
        <dgm:presLayoutVars>
          <dgm:chPref val="3"/>
        </dgm:presLayoutVars>
      </dgm:prSet>
      <dgm:spPr/>
    </dgm:pt>
    <dgm:pt modelId="{3899ED4C-11CF-43D3-B58D-2337E5F5FCD0}" type="pres">
      <dgm:prSet presAssocID="{67939D2E-C7BB-4021-8D72-0DFBAC28CDCD}" presName="horzTwo" presStyleCnt="0"/>
      <dgm:spPr/>
    </dgm:pt>
    <dgm:pt modelId="{F50B10EF-9458-41F1-9A2C-541952275217}" type="pres">
      <dgm:prSet presAssocID="{9AA7535B-C4A9-4462-91A1-046C75A78F0F}" presName="sibSpaceTwo" presStyleCnt="0"/>
      <dgm:spPr/>
    </dgm:pt>
    <dgm:pt modelId="{1E754822-066B-46AC-A29E-D48F64B118B7}" type="pres">
      <dgm:prSet presAssocID="{B331FADA-0C62-4CAB-ABB5-83E68113DE54}" presName="vertTwo" presStyleCnt="0"/>
      <dgm:spPr/>
    </dgm:pt>
    <dgm:pt modelId="{CFFC840C-07E1-47A0-A119-7140A7C3DC95}" type="pres">
      <dgm:prSet presAssocID="{B331FADA-0C62-4CAB-ABB5-83E68113DE54}" presName="txTwo" presStyleLbl="node2" presStyleIdx="2" presStyleCnt="5">
        <dgm:presLayoutVars>
          <dgm:chPref val="3"/>
        </dgm:presLayoutVars>
      </dgm:prSet>
      <dgm:spPr/>
    </dgm:pt>
    <dgm:pt modelId="{6D482108-B892-42E7-ADA4-F2233CF832FB}" type="pres">
      <dgm:prSet presAssocID="{B331FADA-0C62-4CAB-ABB5-83E68113DE54}" presName="horzTwo" presStyleCnt="0"/>
      <dgm:spPr/>
    </dgm:pt>
    <dgm:pt modelId="{79CB8909-DB0C-480F-9B88-F17C36BA8C1E}" type="pres">
      <dgm:prSet presAssocID="{A4485951-B37C-46A9-A45E-283217E1CB8C}" presName="sibSpaceTwo" presStyleCnt="0"/>
      <dgm:spPr/>
    </dgm:pt>
    <dgm:pt modelId="{9A762978-6C86-4A92-91D1-5162CE79CCA3}" type="pres">
      <dgm:prSet presAssocID="{7C4011A2-8E4B-4962-8422-53FC295F5B34}" presName="vertTwo" presStyleCnt="0"/>
      <dgm:spPr/>
    </dgm:pt>
    <dgm:pt modelId="{8504ACC0-A66F-42AE-9EA1-BA36BEC1DBE1}" type="pres">
      <dgm:prSet presAssocID="{7C4011A2-8E4B-4962-8422-53FC295F5B34}" presName="txTwo" presStyleLbl="node2" presStyleIdx="3" presStyleCnt="5">
        <dgm:presLayoutVars>
          <dgm:chPref val="3"/>
        </dgm:presLayoutVars>
      </dgm:prSet>
      <dgm:spPr/>
    </dgm:pt>
    <dgm:pt modelId="{660B2562-909A-40E1-87FB-EB458DB86DED}" type="pres">
      <dgm:prSet presAssocID="{7C4011A2-8E4B-4962-8422-53FC295F5B34}" presName="horzTwo" presStyleCnt="0"/>
      <dgm:spPr/>
    </dgm:pt>
    <dgm:pt modelId="{9650A809-A1C7-444F-AF74-4A2B14AC7924}" type="pres">
      <dgm:prSet presAssocID="{A7B29FA0-72A1-4B2E-9CF3-F40D7F226273}" presName="sibSpaceTwo" presStyleCnt="0"/>
      <dgm:spPr/>
    </dgm:pt>
    <dgm:pt modelId="{8AFC9C50-B18D-4553-A51E-11C21A1E038B}" type="pres">
      <dgm:prSet presAssocID="{C4A4AE45-F361-436D-A842-71F163539C55}" presName="vertTwo" presStyleCnt="0"/>
      <dgm:spPr/>
    </dgm:pt>
    <dgm:pt modelId="{98BF523A-8B9D-4E2D-83AD-E686518D201B}" type="pres">
      <dgm:prSet presAssocID="{C4A4AE45-F361-436D-A842-71F163539C55}" presName="txTwo" presStyleLbl="node2" presStyleIdx="4" presStyleCnt="5">
        <dgm:presLayoutVars>
          <dgm:chPref val="3"/>
        </dgm:presLayoutVars>
      </dgm:prSet>
      <dgm:spPr/>
    </dgm:pt>
    <dgm:pt modelId="{F079C48B-59E6-4CD8-8491-9682CE251498}" type="pres">
      <dgm:prSet presAssocID="{C4A4AE45-F361-436D-A842-71F163539C55}" presName="horzTwo" presStyleCnt="0"/>
      <dgm:spPr/>
    </dgm:pt>
  </dgm:ptLst>
  <dgm:cxnLst>
    <dgm:cxn modelId="{ADABBE0C-7163-4738-B9B2-66FB68B9FF6C}" type="presOf" srcId="{22EB8C29-AE76-4E53-A5E2-7674E0A871A3}" destId="{E3F55D8B-EE46-4BF2-8DDE-245E02F459AC}" srcOrd="0" destOrd="0" presId="urn:microsoft.com/office/officeart/2005/8/layout/hierarchy4"/>
    <dgm:cxn modelId="{8D27E912-E991-4FF2-B608-D03351407E02}" srcId="{88C308FF-6E8B-4762-A7FF-9870F77CBFA3}" destId="{B331FADA-0C62-4CAB-ABB5-83E68113DE54}" srcOrd="2" destOrd="0" parTransId="{9C9275C2-A1AE-4DA6-B8A2-D560B3C3736D}" sibTransId="{A4485951-B37C-46A9-A45E-283217E1CB8C}"/>
    <dgm:cxn modelId="{D9C0E618-4F54-45DE-BA3C-47E8E9BE62BB}" srcId="{88C308FF-6E8B-4762-A7FF-9870F77CBFA3}" destId="{7C4011A2-8E4B-4962-8422-53FC295F5B34}" srcOrd="3" destOrd="0" parTransId="{311D06A0-96A8-4346-A9EE-6BA4AC3F3E04}" sibTransId="{A7B29FA0-72A1-4B2E-9CF3-F40D7F226273}"/>
    <dgm:cxn modelId="{6AF66D31-9C3A-43AD-A694-644CC99ED303}" type="presOf" srcId="{B331FADA-0C62-4CAB-ABB5-83E68113DE54}" destId="{CFFC840C-07E1-47A0-A119-7140A7C3DC95}" srcOrd="0" destOrd="0" presId="urn:microsoft.com/office/officeart/2005/8/layout/hierarchy4"/>
    <dgm:cxn modelId="{E8847A33-E753-456B-9498-9BA3688986F7}" srcId="{88C308FF-6E8B-4762-A7FF-9870F77CBFA3}" destId="{67939D2E-C7BB-4021-8D72-0DFBAC28CDCD}" srcOrd="1" destOrd="0" parTransId="{B46B009F-0FCF-42A6-9945-4BF9B6C4AF2E}" sibTransId="{9AA7535B-C4A9-4462-91A1-046C75A78F0F}"/>
    <dgm:cxn modelId="{641D843E-8154-47D8-AA99-ECEBE2697214}" type="presOf" srcId="{4A68CFA0-DC2B-48AF-A748-4B75ABE2D737}" destId="{983E262D-EA3C-4444-A4C1-F990027E67C3}" srcOrd="0" destOrd="0" presId="urn:microsoft.com/office/officeart/2005/8/layout/hierarchy4"/>
    <dgm:cxn modelId="{AC67A541-47E0-404A-AB8C-AD0951E7B910}" srcId="{88C308FF-6E8B-4762-A7FF-9870F77CBFA3}" destId="{C4A4AE45-F361-436D-A842-71F163539C55}" srcOrd="4" destOrd="0" parTransId="{9CA77A49-A222-4E44-94EC-BA76F36E217B}" sibTransId="{9DB7879F-EFAA-4578-B334-0A9A632A0928}"/>
    <dgm:cxn modelId="{BB696F6A-FD00-46DE-8304-C23A0A1D325A}" type="presOf" srcId="{88C308FF-6E8B-4762-A7FF-9870F77CBFA3}" destId="{99EBF119-FE58-478D-8129-8D1A66894B2F}" srcOrd="0" destOrd="0" presId="urn:microsoft.com/office/officeart/2005/8/layout/hierarchy4"/>
    <dgm:cxn modelId="{0E9D6F93-869D-4507-B0E8-3E99FC03E2C0}" type="presOf" srcId="{7C4011A2-8E4B-4962-8422-53FC295F5B34}" destId="{8504ACC0-A66F-42AE-9EA1-BA36BEC1DBE1}" srcOrd="0" destOrd="0" presId="urn:microsoft.com/office/officeart/2005/8/layout/hierarchy4"/>
    <dgm:cxn modelId="{800A18B0-C7ED-4C87-AAFE-CA0D518A5600}" type="presOf" srcId="{67939D2E-C7BB-4021-8D72-0DFBAC28CDCD}" destId="{590ED306-1370-4D74-9BBC-BF3A6552573E}" srcOrd="0" destOrd="0" presId="urn:microsoft.com/office/officeart/2005/8/layout/hierarchy4"/>
    <dgm:cxn modelId="{8D9BE1C4-F5A9-46AD-9A5E-EA78B65EFAF7}" srcId="{88C308FF-6E8B-4762-A7FF-9870F77CBFA3}" destId="{4A68CFA0-DC2B-48AF-A748-4B75ABE2D737}" srcOrd="0" destOrd="0" parTransId="{8DB09C1A-5463-4288-8FD8-6814832A0585}" sibTransId="{41AF51F4-781C-4E9D-A27F-6206D71710DE}"/>
    <dgm:cxn modelId="{A9AACFD3-794C-4E90-9642-914C4C9A066F}" type="presOf" srcId="{C4A4AE45-F361-436D-A842-71F163539C55}" destId="{98BF523A-8B9D-4E2D-83AD-E686518D201B}" srcOrd="0" destOrd="0" presId="urn:microsoft.com/office/officeart/2005/8/layout/hierarchy4"/>
    <dgm:cxn modelId="{85C937E7-281A-42FE-A800-CC1C638C9E84}" srcId="{22EB8C29-AE76-4E53-A5E2-7674E0A871A3}" destId="{88C308FF-6E8B-4762-A7FF-9870F77CBFA3}" srcOrd="0" destOrd="0" parTransId="{DA2C4AB5-586C-464C-BCB8-9F6543851C1E}" sibTransId="{53B81A84-83C4-46CE-A00C-847FC186A098}"/>
    <dgm:cxn modelId="{2BA1428C-282A-4C22-80F1-19D2F354FE5E}" type="presParOf" srcId="{E3F55D8B-EE46-4BF2-8DDE-245E02F459AC}" destId="{3B24C86D-AD0C-4CBA-B37D-9B7363ECDFB6}" srcOrd="0" destOrd="0" presId="urn:microsoft.com/office/officeart/2005/8/layout/hierarchy4"/>
    <dgm:cxn modelId="{2F465F0F-BE39-4E0D-9EFF-B1DC2E9BCDE9}" type="presParOf" srcId="{3B24C86D-AD0C-4CBA-B37D-9B7363ECDFB6}" destId="{99EBF119-FE58-478D-8129-8D1A66894B2F}" srcOrd="0" destOrd="0" presId="urn:microsoft.com/office/officeart/2005/8/layout/hierarchy4"/>
    <dgm:cxn modelId="{C7E858E6-80D8-4989-A7FB-8E3A6068ECC7}" type="presParOf" srcId="{3B24C86D-AD0C-4CBA-B37D-9B7363ECDFB6}" destId="{7733E6FC-E29E-46D0-A1FD-14901659314B}" srcOrd="1" destOrd="0" presId="urn:microsoft.com/office/officeart/2005/8/layout/hierarchy4"/>
    <dgm:cxn modelId="{FB7542DF-19E0-448C-8255-F4CC31F55827}" type="presParOf" srcId="{3B24C86D-AD0C-4CBA-B37D-9B7363ECDFB6}" destId="{B1312A77-A337-47BB-A794-FCCE517D5E6F}" srcOrd="2" destOrd="0" presId="urn:microsoft.com/office/officeart/2005/8/layout/hierarchy4"/>
    <dgm:cxn modelId="{42E27BA9-A961-42C0-BC12-21599435602C}" type="presParOf" srcId="{B1312A77-A337-47BB-A794-FCCE517D5E6F}" destId="{AE21DF81-09D9-4E29-9F46-E99ED4FE335E}" srcOrd="0" destOrd="0" presId="urn:microsoft.com/office/officeart/2005/8/layout/hierarchy4"/>
    <dgm:cxn modelId="{A49BC680-B64D-49F4-BCDF-5BBEA6561FBD}" type="presParOf" srcId="{AE21DF81-09D9-4E29-9F46-E99ED4FE335E}" destId="{983E262D-EA3C-4444-A4C1-F990027E67C3}" srcOrd="0" destOrd="0" presId="urn:microsoft.com/office/officeart/2005/8/layout/hierarchy4"/>
    <dgm:cxn modelId="{2BCE2BF6-13FE-49F4-BFCD-3B96D11BB33B}" type="presParOf" srcId="{AE21DF81-09D9-4E29-9F46-E99ED4FE335E}" destId="{F077B6DC-7896-4A58-BA80-74740A1B3741}" srcOrd="1" destOrd="0" presId="urn:microsoft.com/office/officeart/2005/8/layout/hierarchy4"/>
    <dgm:cxn modelId="{498FE9A0-516A-4205-AAF3-3155FBA49EC7}" type="presParOf" srcId="{B1312A77-A337-47BB-A794-FCCE517D5E6F}" destId="{0C3C8860-AF4A-4D98-B1DD-A9D251FBBF93}" srcOrd="1" destOrd="0" presId="urn:microsoft.com/office/officeart/2005/8/layout/hierarchy4"/>
    <dgm:cxn modelId="{93863C9B-688E-402A-88F8-7F6B617BB7B5}" type="presParOf" srcId="{B1312A77-A337-47BB-A794-FCCE517D5E6F}" destId="{81A6BFE6-F074-4DE5-92F1-D2E321143F31}" srcOrd="2" destOrd="0" presId="urn:microsoft.com/office/officeart/2005/8/layout/hierarchy4"/>
    <dgm:cxn modelId="{D0AEBDAD-29DA-44EC-8239-2BB6F31936A5}" type="presParOf" srcId="{81A6BFE6-F074-4DE5-92F1-D2E321143F31}" destId="{590ED306-1370-4D74-9BBC-BF3A6552573E}" srcOrd="0" destOrd="0" presId="urn:microsoft.com/office/officeart/2005/8/layout/hierarchy4"/>
    <dgm:cxn modelId="{29B2B823-338B-4B3A-B097-A0EF4EF513A1}" type="presParOf" srcId="{81A6BFE6-F074-4DE5-92F1-D2E321143F31}" destId="{3899ED4C-11CF-43D3-B58D-2337E5F5FCD0}" srcOrd="1" destOrd="0" presId="urn:microsoft.com/office/officeart/2005/8/layout/hierarchy4"/>
    <dgm:cxn modelId="{F23ECA60-0B57-4284-8525-51427C2B862B}" type="presParOf" srcId="{B1312A77-A337-47BB-A794-FCCE517D5E6F}" destId="{F50B10EF-9458-41F1-9A2C-541952275217}" srcOrd="3" destOrd="0" presId="urn:microsoft.com/office/officeart/2005/8/layout/hierarchy4"/>
    <dgm:cxn modelId="{ED3955B2-0A24-43D6-8D4F-9EF4E1FC670D}" type="presParOf" srcId="{B1312A77-A337-47BB-A794-FCCE517D5E6F}" destId="{1E754822-066B-46AC-A29E-D48F64B118B7}" srcOrd="4" destOrd="0" presId="urn:microsoft.com/office/officeart/2005/8/layout/hierarchy4"/>
    <dgm:cxn modelId="{14178A85-9815-4F94-8379-4ECE51B163F8}" type="presParOf" srcId="{1E754822-066B-46AC-A29E-D48F64B118B7}" destId="{CFFC840C-07E1-47A0-A119-7140A7C3DC95}" srcOrd="0" destOrd="0" presId="urn:microsoft.com/office/officeart/2005/8/layout/hierarchy4"/>
    <dgm:cxn modelId="{ED8CE608-5A80-42A9-B457-173ED4DEAC09}" type="presParOf" srcId="{1E754822-066B-46AC-A29E-D48F64B118B7}" destId="{6D482108-B892-42E7-ADA4-F2233CF832FB}" srcOrd="1" destOrd="0" presId="urn:microsoft.com/office/officeart/2005/8/layout/hierarchy4"/>
    <dgm:cxn modelId="{502F0029-ABC2-45FB-9F3C-5BD05CCFA98A}" type="presParOf" srcId="{B1312A77-A337-47BB-A794-FCCE517D5E6F}" destId="{79CB8909-DB0C-480F-9B88-F17C36BA8C1E}" srcOrd="5" destOrd="0" presId="urn:microsoft.com/office/officeart/2005/8/layout/hierarchy4"/>
    <dgm:cxn modelId="{780F3B12-1D32-4389-8CC0-D638DB134DCB}" type="presParOf" srcId="{B1312A77-A337-47BB-A794-FCCE517D5E6F}" destId="{9A762978-6C86-4A92-91D1-5162CE79CCA3}" srcOrd="6" destOrd="0" presId="urn:microsoft.com/office/officeart/2005/8/layout/hierarchy4"/>
    <dgm:cxn modelId="{A2DF386C-3CA1-4776-9974-17A53DC6DE54}" type="presParOf" srcId="{9A762978-6C86-4A92-91D1-5162CE79CCA3}" destId="{8504ACC0-A66F-42AE-9EA1-BA36BEC1DBE1}" srcOrd="0" destOrd="0" presId="urn:microsoft.com/office/officeart/2005/8/layout/hierarchy4"/>
    <dgm:cxn modelId="{400A3C8F-6281-4CA6-8B5E-E44339CBA3CB}" type="presParOf" srcId="{9A762978-6C86-4A92-91D1-5162CE79CCA3}" destId="{660B2562-909A-40E1-87FB-EB458DB86DED}" srcOrd="1" destOrd="0" presId="urn:microsoft.com/office/officeart/2005/8/layout/hierarchy4"/>
    <dgm:cxn modelId="{AC7C01A4-7572-416E-8693-A34FB688A011}" type="presParOf" srcId="{B1312A77-A337-47BB-A794-FCCE517D5E6F}" destId="{9650A809-A1C7-444F-AF74-4A2B14AC7924}" srcOrd="7" destOrd="0" presId="urn:microsoft.com/office/officeart/2005/8/layout/hierarchy4"/>
    <dgm:cxn modelId="{95C2F396-CC58-412B-AE1B-266F71105D83}" type="presParOf" srcId="{B1312A77-A337-47BB-A794-FCCE517D5E6F}" destId="{8AFC9C50-B18D-4553-A51E-11C21A1E038B}" srcOrd="8" destOrd="0" presId="urn:microsoft.com/office/officeart/2005/8/layout/hierarchy4"/>
    <dgm:cxn modelId="{3519CE3D-8702-47E1-B924-A1287CECE9DE}" type="presParOf" srcId="{8AFC9C50-B18D-4553-A51E-11C21A1E038B}" destId="{98BF523A-8B9D-4E2D-83AD-E686518D201B}" srcOrd="0" destOrd="0" presId="urn:microsoft.com/office/officeart/2005/8/layout/hierarchy4"/>
    <dgm:cxn modelId="{1BDB8E7B-731A-4396-91C7-BACD90BABD56}" type="presParOf" srcId="{8AFC9C50-B18D-4553-A51E-11C21A1E038B}" destId="{F079C48B-59E6-4CD8-8491-9682CE2514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B8C29-AE76-4E53-A5E2-7674E0A871A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8C308FF-6E8B-4762-A7FF-9870F77CBFA3}">
      <dgm:prSet phldrT="[Κείμενο]"/>
      <dgm:spPr/>
      <dgm:t>
        <a:bodyPr/>
        <a:lstStyle/>
        <a:p>
          <a:r>
            <a:rPr lang="el-GR" dirty="0"/>
            <a:t>Απαιτήσεις καταναλωτών για ασφαλή, υγιή και ποιοτικά τρόφιμα σε προσιτές τιμές</a:t>
          </a:r>
        </a:p>
      </dgm:t>
    </dgm:pt>
    <dgm:pt modelId="{DA2C4AB5-586C-464C-BCB8-9F6543851C1E}" type="parTrans" cxnId="{85C937E7-281A-42FE-A800-CC1C638C9E84}">
      <dgm:prSet/>
      <dgm:spPr/>
      <dgm:t>
        <a:bodyPr/>
        <a:lstStyle/>
        <a:p>
          <a:endParaRPr lang="el-GR"/>
        </a:p>
      </dgm:t>
    </dgm:pt>
    <dgm:pt modelId="{53B81A84-83C4-46CE-A00C-847FC186A098}" type="sibTrans" cxnId="{85C937E7-281A-42FE-A800-CC1C638C9E84}">
      <dgm:prSet/>
      <dgm:spPr/>
      <dgm:t>
        <a:bodyPr/>
        <a:lstStyle/>
        <a:p>
          <a:endParaRPr lang="el-GR"/>
        </a:p>
      </dgm:t>
    </dgm:pt>
    <dgm:pt modelId="{4A68CFA0-DC2B-48AF-A748-4B75ABE2D737}">
      <dgm:prSet phldrT="[Κείμενο]"/>
      <dgm:spPr/>
      <dgm:t>
        <a:bodyPr/>
        <a:lstStyle/>
        <a:p>
          <a:r>
            <a:rPr lang="el-GR" dirty="0"/>
            <a:t>Μειωμένη επίπτωση στο περιβάλλον</a:t>
          </a:r>
        </a:p>
      </dgm:t>
    </dgm:pt>
    <dgm:pt modelId="{8DB09C1A-5463-4288-8FD8-6814832A0585}" type="parTrans" cxnId="{8D9BE1C4-F5A9-46AD-9A5E-EA78B65EFAF7}">
      <dgm:prSet/>
      <dgm:spPr/>
      <dgm:t>
        <a:bodyPr/>
        <a:lstStyle/>
        <a:p>
          <a:endParaRPr lang="el-GR"/>
        </a:p>
      </dgm:t>
    </dgm:pt>
    <dgm:pt modelId="{41AF51F4-781C-4E9D-A27F-6206D71710DE}" type="sibTrans" cxnId="{8D9BE1C4-F5A9-46AD-9A5E-EA78B65EFAF7}">
      <dgm:prSet/>
      <dgm:spPr/>
      <dgm:t>
        <a:bodyPr/>
        <a:lstStyle/>
        <a:p>
          <a:endParaRPr lang="el-GR"/>
        </a:p>
      </dgm:t>
    </dgm:pt>
    <dgm:pt modelId="{B331FADA-0C62-4CAB-ABB5-83E68113DE54}">
      <dgm:prSet phldrT="[Κείμενο]"/>
      <dgm:spPr/>
      <dgm:t>
        <a:bodyPr/>
        <a:lstStyle/>
        <a:p>
          <a:r>
            <a:rPr lang="el-GR" dirty="0"/>
            <a:t>Ασφάλεια τροφίμων και υγιεινή των ζώων</a:t>
          </a:r>
        </a:p>
      </dgm:t>
    </dgm:pt>
    <dgm:pt modelId="{9C9275C2-A1AE-4DA6-B8A2-D560B3C3736D}" type="parTrans" cxnId="{8D27E912-E991-4FF2-B608-D03351407E02}">
      <dgm:prSet/>
      <dgm:spPr/>
      <dgm:t>
        <a:bodyPr/>
        <a:lstStyle/>
        <a:p>
          <a:endParaRPr lang="el-GR"/>
        </a:p>
      </dgm:t>
    </dgm:pt>
    <dgm:pt modelId="{A4485951-B37C-46A9-A45E-283217E1CB8C}" type="sibTrans" cxnId="{8D27E912-E991-4FF2-B608-D03351407E02}">
      <dgm:prSet/>
      <dgm:spPr/>
      <dgm:t>
        <a:bodyPr/>
        <a:lstStyle/>
        <a:p>
          <a:endParaRPr lang="el-GR"/>
        </a:p>
      </dgm:t>
    </dgm:pt>
    <dgm:pt modelId="{67939D2E-C7BB-4021-8D72-0DFBAC28CDCD}">
      <dgm:prSet phldrT="[Κείμενο]"/>
      <dgm:spPr/>
      <dgm:t>
        <a:bodyPr/>
        <a:lstStyle/>
        <a:p>
          <a:r>
            <a:rPr lang="el-GR" dirty="0"/>
            <a:t>Ευζωία των ζώων</a:t>
          </a:r>
        </a:p>
      </dgm:t>
    </dgm:pt>
    <dgm:pt modelId="{B46B009F-0FCF-42A6-9945-4BF9B6C4AF2E}" type="parTrans" cxnId="{E8847A33-E753-456B-9498-9BA3688986F7}">
      <dgm:prSet/>
      <dgm:spPr/>
      <dgm:t>
        <a:bodyPr/>
        <a:lstStyle/>
        <a:p>
          <a:endParaRPr lang="el-GR"/>
        </a:p>
      </dgm:t>
    </dgm:pt>
    <dgm:pt modelId="{9AA7535B-C4A9-4462-91A1-046C75A78F0F}" type="sibTrans" cxnId="{E8847A33-E753-456B-9498-9BA3688986F7}">
      <dgm:prSet/>
      <dgm:spPr/>
      <dgm:t>
        <a:bodyPr/>
        <a:lstStyle/>
        <a:p>
          <a:endParaRPr lang="el-GR"/>
        </a:p>
      </dgm:t>
    </dgm:pt>
    <dgm:pt modelId="{E3F55D8B-EE46-4BF2-8DDE-245E02F459AC}" type="pres">
      <dgm:prSet presAssocID="{22EB8C29-AE76-4E53-A5E2-7674E0A871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24C86D-AD0C-4CBA-B37D-9B7363ECDFB6}" type="pres">
      <dgm:prSet presAssocID="{88C308FF-6E8B-4762-A7FF-9870F77CBFA3}" presName="vertOne" presStyleCnt="0"/>
      <dgm:spPr/>
    </dgm:pt>
    <dgm:pt modelId="{99EBF119-FE58-478D-8129-8D1A66894B2F}" type="pres">
      <dgm:prSet presAssocID="{88C308FF-6E8B-4762-A7FF-9870F77CBFA3}" presName="txOne" presStyleLbl="node0" presStyleIdx="0" presStyleCnt="1">
        <dgm:presLayoutVars>
          <dgm:chPref val="3"/>
        </dgm:presLayoutVars>
      </dgm:prSet>
      <dgm:spPr/>
    </dgm:pt>
    <dgm:pt modelId="{7733E6FC-E29E-46D0-A1FD-14901659314B}" type="pres">
      <dgm:prSet presAssocID="{88C308FF-6E8B-4762-A7FF-9870F77CBFA3}" presName="parTransOne" presStyleCnt="0"/>
      <dgm:spPr/>
    </dgm:pt>
    <dgm:pt modelId="{B1312A77-A337-47BB-A794-FCCE517D5E6F}" type="pres">
      <dgm:prSet presAssocID="{88C308FF-6E8B-4762-A7FF-9870F77CBFA3}" presName="horzOne" presStyleCnt="0"/>
      <dgm:spPr/>
    </dgm:pt>
    <dgm:pt modelId="{AE21DF81-09D9-4E29-9F46-E99ED4FE335E}" type="pres">
      <dgm:prSet presAssocID="{4A68CFA0-DC2B-48AF-A748-4B75ABE2D737}" presName="vertTwo" presStyleCnt="0"/>
      <dgm:spPr/>
    </dgm:pt>
    <dgm:pt modelId="{983E262D-EA3C-4444-A4C1-F990027E67C3}" type="pres">
      <dgm:prSet presAssocID="{4A68CFA0-DC2B-48AF-A748-4B75ABE2D737}" presName="txTwo" presStyleLbl="node2" presStyleIdx="0" presStyleCnt="3">
        <dgm:presLayoutVars>
          <dgm:chPref val="3"/>
        </dgm:presLayoutVars>
      </dgm:prSet>
      <dgm:spPr/>
    </dgm:pt>
    <dgm:pt modelId="{F077B6DC-7896-4A58-BA80-74740A1B3741}" type="pres">
      <dgm:prSet presAssocID="{4A68CFA0-DC2B-48AF-A748-4B75ABE2D737}" presName="horzTwo" presStyleCnt="0"/>
      <dgm:spPr/>
    </dgm:pt>
    <dgm:pt modelId="{0C3C8860-AF4A-4D98-B1DD-A9D251FBBF93}" type="pres">
      <dgm:prSet presAssocID="{41AF51F4-781C-4E9D-A27F-6206D71710DE}" presName="sibSpaceTwo" presStyleCnt="0"/>
      <dgm:spPr/>
    </dgm:pt>
    <dgm:pt modelId="{81A6BFE6-F074-4DE5-92F1-D2E321143F31}" type="pres">
      <dgm:prSet presAssocID="{67939D2E-C7BB-4021-8D72-0DFBAC28CDCD}" presName="vertTwo" presStyleCnt="0"/>
      <dgm:spPr/>
    </dgm:pt>
    <dgm:pt modelId="{590ED306-1370-4D74-9BBC-BF3A6552573E}" type="pres">
      <dgm:prSet presAssocID="{67939D2E-C7BB-4021-8D72-0DFBAC28CDCD}" presName="txTwo" presStyleLbl="node2" presStyleIdx="1" presStyleCnt="3">
        <dgm:presLayoutVars>
          <dgm:chPref val="3"/>
        </dgm:presLayoutVars>
      </dgm:prSet>
      <dgm:spPr/>
    </dgm:pt>
    <dgm:pt modelId="{3899ED4C-11CF-43D3-B58D-2337E5F5FCD0}" type="pres">
      <dgm:prSet presAssocID="{67939D2E-C7BB-4021-8D72-0DFBAC28CDCD}" presName="horzTwo" presStyleCnt="0"/>
      <dgm:spPr/>
    </dgm:pt>
    <dgm:pt modelId="{F50B10EF-9458-41F1-9A2C-541952275217}" type="pres">
      <dgm:prSet presAssocID="{9AA7535B-C4A9-4462-91A1-046C75A78F0F}" presName="sibSpaceTwo" presStyleCnt="0"/>
      <dgm:spPr/>
    </dgm:pt>
    <dgm:pt modelId="{1E754822-066B-46AC-A29E-D48F64B118B7}" type="pres">
      <dgm:prSet presAssocID="{B331FADA-0C62-4CAB-ABB5-83E68113DE54}" presName="vertTwo" presStyleCnt="0"/>
      <dgm:spPr/>
    </dgm:pt>
    <dgm:pt modelId="{CFFC840C-07E1-47A0-A119-7140A7C3DC95}" type="pres">
      <dgm:prSet presAssocID="{B331FADA-0C62-4CAB-ABB5-83E68113DE54}" presName="txTwo" presStyleLbl="node2" presStyleIdx="2" presStyleCnt="3">
        <dgm:presLayoutVars>
          <dgm:chPref val="3"/>
        </dgm:presLayoutVars>
      </dgm:prSet>
      <dgm:spPr/>
    </dgm:pt>
    <dgm:pt modelId="{6D482108-B892-42E7-ADA4-F2233CF832FB}" type="pres">
      <dgm:prSet presAssocID="{B331FADA-0C62-4CAB-ABB5-83E68113DE54}" presName="horzTwo" presStyleCnt="0"/>
      <dgm:spPr/>
    </dgm:pt>
  </dgm:ptLst>
  <dgm:cxnLst>
    <dgm:cxn modelId="{5ED40C04-798F-4E01-AEE4-A2B508BD7621}" type="presOf" srcId="{4A68CFA0-DC2B-48AF-A748-4B75ABE2D737}" destId="{983E262D-EA3C-4444-A4C1-F990027E67C3}" srcOrd="0" destOrd="0" presId="urn:microsoft.com/office/officeart/2005/8/layout/hierarchy4"/>
    <dgm:cxn modelId="{8D27E912-E991-4FF2-B608-D03351407E02}" srcId="{88C308FF-6E8B-4762-A7FF-9870F77CBFA3}" destId="{B331FADA-0C62-4CAB-ABB5-83E68113DE54}" srcOrd="2" destOrd="0" parTransId="{9C9275C2-A1AE-4DA6-B8A2-D560B3C3736D}" sibTransId="{A4485951-B37C-46A9-A45E-283217E1CB8C}"/>
    <dgm:cxn modelId="{E8847A33-E753-456B-9498-9BA3688986F7}" srcId="{88C308FF-6E8B-4762-A7FF-9870F77CBFA3}" destId="{67939D2E-C7BB-4021-8D72-0DFBAC28CDCD}" srcOrd="1" destOrd="0" parTransId="{B46B009F-0FCF-42A6-9945-4BF9B6C4AF2E}" sibTransId="{9AA7535B-C4A9-4462-91A1-046C75A78F0F}"/>
    <dgm:cxn modelId="{534DD434-75F7-4D4B-90BA-DD79DC0E3043}" type="presOf" srcId="{22EB8C29-AE76-4E53-A5E2-7674E0A871A3}" destId="{E3F55D8B-EE46-4BF2-8DDE-245E02F459AC}" srcOrd="0" destOrd="0" presId="urn:microsoft.com/office/officeart/2005/8/layout/hierarchy4"/>
    <dgm:cxn modelId="{43F6B03D-830A-497B-B048-9C196C83D6AA}" type="presOf" srcId="{B331FADA-0C62-4CAB-ABB5-83E68113DE54}" destId="{CFFC840C-07E1-47A0-A119-7140A7C3DC95}" srcOrd="0" destOrd="0" presId="urn:microsoft.com/office/officeart/2005/8/layout/hierarchy4"/>
    <dgm:cxn modelId="{1AB29848-1599-4ABC-947B-E3E95E15E738}" type="presOf" srcId="{67939D2E-C7BB-4021-8D72-0DFBAC28CDCD}" destId="{590ED306-1370-4D74-9BBC-BF3A6552573E}" srcOrd="0" destOrd="0" presId="urn:microsoft.com/office/officeart/2005/8/layout/hierarchy4"/>
    <dgm:cxn modelId="{C530A555-CF8A-4DF0-940D-E7C3D7F6A4BE}" type="presOf" srcId="{88C308FF-6E8B-4762-A7FF-9870F77CBFA3}" destId="{99EBF119-FE58-478D-8129-8D1A66894B2F}" srcOrd="0" destOrd="0" presId="urn:microsoft.com/office/officeart/2005/8/layout/hierarchy4"/>
    <dgm:cxn modelId="{8D9BE1C4-F5A9-46AD-9A5E-EA78B65EFAF7}" srcId="{88C308FF-6E8B-4762-A7FF-9870F77CBFA3}" destId="{4A68CFA0-DC2B-48AF-A748-4B75ABE2D737}" srcOrd="0" destOrd="0" parTransId="{8DB09C1A-5463-4288-8FD8-6814832A0585}" sibTransId="{41AF51F4-781C-4E9D-A27F-6206D71710DE}"/>
    <dgm:cxn modelId="{85C937E7-281A-42FE-A800-CC1C638C9E84}" srcId="{22EB8C29-AE76-4E53-A5E2-7674E0A871A3}" destId="{88C308FF-6E8B-4762-A7FF-9870F77CBFA3}" srcOrd="0" destOrd="0" parTransId="{DA2C4AB5-586C-464C-BCB8-9F6543851C1E}" sibTransId="{53B81A84-83C4-46CE-A00C-847FC186A098}"/>
    <dgm:cxn modelId="{70F4D21C-3EEE-4C0A-8807-A9F16B64CD2D}" type="presParOf" srcId="{E3F55D8B-EE46-4BF2-8DDE-245E02F459AC}" destId="{3B24C86D-AD0C-4CBA-B37D-9B7363ECDFB6}" srcOrd="0" destOrd="0" presId="urn:microsoft.com/office/officeart/2005/8/layout/hierarchy4"/>
    <dgm:cxn modelId="{BA417AD7-E33D-41BD-94DA-2F9050535BF7}" type="presParOf" srcId="{3B24C86D-AD0C-4CBA-B37D-9B7363ECDFB6}" destId="{99EBF119-FE58-478D-8129-8D1A66894B2F}" srcOrd="0" destOrd="0" presId="urn:microsoft.com/office/officeart/2005/8/layout/hierarchy4"/>
    <dgm:cxn modelId="{A0B5EBE3-E612-402A-84D2-6D895404688F}" type="presParOf" srcId="{3B24C86D-AD0C-4CBA-B37D-9B7363ECDFB6}" destId="{7733E6FC-E29E-46D0-A1FD-14901659314B}" srcOrd="1" destOrd="0" presId="urn:microsoft.com/office/officeart/2005/8/layout/hierarchy4"/>
    <dgm:cxn modelId="{95C43CCA-57EC-4558-AE74-72855A0E57EE}" type="presParOf" srcId="{3B24C86D-AD0C-4CBA-B37D-9B7363ECDFB6}" destId="{B1312A77-A337-47BB-A794-FCCE517D5E6F}" srcOrd="2" destOrd="0" presId="urn:microsoft.com/office/officeart/2005/8/layout/hierarchy4"/>
    <dgm:cxn modelId="{0BAFFBCA-0359-4141-A0DA-2F71DD07FA32}" type="presParOf" srcId="{B1312A77-A337-47BB-A794-FCCE517D5E6F}" destId="{AE21DF81-09D9-4E29-9F46-E99ED4FE335E}" srcOrd="0" destOrd="0" presId="urn:microsoft.com/office/officeart/2005/8/layout/hierarchy4"/>
    <dgm:cxn modelId="{6345CB93-C00D-4C0A-B1AF-E6E03A54A354}" type="presParOf" srcId="{AE21DF81-09D9-4E29-9F46-E99ED4FE335E}" destId="{983E262D-EA3C-4444-A4C1-F990027E67C3}" srcOrd="0" destOrd="0" presId="urn:microsoft.com/office/officeart/2005/8/layout/hierarchy4"/>
    <dgm:cxn modelId="{B463F1BF-8C3A-46A2-AB5A-8F9069D654FE}" type="presParOf" srcId="{AE21DF81-09D9-4E29-9F46-E99ED4FE335E}" destId="{F077B6DC-7896-4A58-BA80-74740A1B3741}" srcOrd="1" destOrd="0" presId="urn:microsoft.com/office/officeart/2005/8/layout/hierarchy4"/>
    <dgm:cxn modelId="{0CB8D87A-D84F-4CCB-A32C-F96E2E658893}" type="presParOf" srcId="{B1312A77-A337-47BB-A794-FCCE517D5E6F}" destId="{0C3C8860-AF4A-4D98-B1DD-A9D251FBBF93}" srcOrd="1" destOrd="0" presId="urn:microsoft.com/office/officeart/2005/8/layout/hierarchy4"/>
    <dgm:cxn modelId="{056CBECB-D7BA-4ECE-8C96-F7649B1B0B47}" type="presParOf" srcId="{B1312A77-A337-47BB-A794-FCCE517D5E6F}" destId="{81A6BFE6-F074-4DE5-92F1-D2E321143F31}" srcOrd="2" destOrd="0" presId="urn:microsoft.com/office/officeart/2005/8/layout/hierarchy4"/>
    <dgm:cxn modelId="{AAE5D6BC-2A92-47E9-8AB4-07F3C641DE41}" type="presParOf" srcId="{81A6BFE6-F074-4DE5-92F1-D2E321143F31}" destId="{590ED306-1370-4D74-9BBC-BF3A6552573E}" srcOrd="0" destOrd="0" presId="urn:microsoft.com/office/officeart/2005/8/layout/hierarchy4"/>
    <dgm:cxn modelId="{19D6DCA0-0B50-4806-854F-59E79992D465}" type="presParOf" srcId="{81A6BFE6-F074-4DE5-92F1-D2E321143F31}" destId="{3899ED4C-11CF-43D3-B58D-2337E5F5FCD0}" srcOrd="1" destOrd="0" presId="urn:microsoft.com/office/officeart/2005/8/layout/hierarchy4"/>
    <dgm:cxn modelId="{416CC718-E505-42FF-A927-FC724422C917}" type="presParOf" srcId="{B1312A77-A337-47BB-A794-FCCE517D5E6F}" destId="{F50B10EF-9458-41F1-9A2C-541952275217}" srcOrd="3" destOrd="0" presId="urn:microsoft.com/office/officeart/2005/8/layout/hierarchy4"/>
    <dgm:cxn modelId="{3A56CB75-7B1E-450D-83F8-B768D9E5D40C}" type="presParOf" srcId="{B1312A77-A337-47BB-A794-FCCE517D5E6F}" destId="{1E754822-066B-46AC-A29E-D48F64B118B7}" srcOrd="4" destOrd="0" presId="urn:microsoft.com/office/officeart/2005/8/layout/hierarchy4"/>
    <dgm:cxn modelId="{529C8437-931C-4C80-96CA-9FAF95D93824}" type="presParOf" srcId="{1E754822-066B-46AC-A29E-D48F64B118B7}" destId="{CFFC840C-07E1-47A0-A119-7140A7C3DC95}" srcOrd="0" destOrd="0" presId="urn:microsoft.com/office/officeart/2005/8/layout/hierarchy4"/>
    <dgm:cxn modelId="{B3B8D6EB-C0B1-4334-887F-220FCDF7D8AA}" type="presParOf" srcId="{1E754822-066B-46AC-A29E-D48F64B118B7}" destId="{6D482108-B892-42E7-ADA4-F2233CF832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B8C29-AE76-4E53-A5E2-7674E0A871A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8C308FF-6E8B-4762-A7FF-9870F77CBFA3}">
      <dgm:prSet phldrT="[Κείμενο]"/>
      <dgm:spPr/>
      <dgm:t>
        <a:bodyPr/>
        <a:lstStyle/>
        <a:p>
          <a:r>
            <a:rPr lang="el-GR" dirty="0"/>
            <a:t>Προσαρμογή στις νέες τεχνολογικές εξελίξεις</a:t>
          </a:r>
        </a:p>
      </dgm:t>
    </dgm:pt>
    <dgm:pt modelId="{DA2C4AB5-586C-464C-BCB8-9F6543851C1E}" type="parTrans" cxnId="{85C937E7-281A-42FE-A800-CC1C638C9E84}">
      <dgm:prSet/>
      <dgm:spPr/>
      <dgm:t>
        <a:bodyPr/>
        <a:lstStyle/>
        <a:p>
          <a:endParaRPr lang="el-GR"/>
        </a:p>
      </dgm:t>
    </dgm:pt>
    <dgm:pt modelId="{53B81A84-83C4-46CE-A00C-847FC186A098}" type="sibTrans" cxnId="{85C937E7-281A-42FE-A800-CC1C638C9E84}">
      <dgm:prSet/>
      <dgm:spPr/>
      <dgm:t>
        <a:bodyPr/>
        <a:lstStyle/>
        <a:p>
          <a:endParaRPr lang="el-GR"/>
        </a:p>
      </dgm:t>
    </dgm:pt>
    <dgm:pt modelId="{4A68CFA0-DC2B-48AF-A748-4B75ABE2D737}">
      <dgm:prSet phldrT="[Κείμενο]"/>
      <dgm:spPr/>
      <dgm:t>
        <a:bodyPr/>
        <a:lstStyle/>
        <a:p>
          <a:r>
            <a:rPr lang="el-GR" dirty="0"/>
            <a:t>Νέες τεχνολογίες προσαρμοσμένες στις παραγωγικές συνθήκες της χώρας</a:t>
          </a:r>
        </a:p>
      </dgm:t>
    </dgm:pt>
    <dgm:pt modelId="{8DB09C1A-5463-4288-8FD8-6814832A0585}" type="parTrans" cxnId="{8D9BE1C4-F5A9-46AD-9A5E-EA78B65EFAF7}">
      <dgm:prSet/>
      <dgm:spPr/>
      <dgm:t>
        <a:bodyPr/>
        <a:lstStyle/>
        <a:p>
          <a:endParaRPr lang="el-GR"/>
        </a:p>
      </dgm:t>
    </dgm:pt>
    <dgm:pt modelId="{41AF51F4-781C-4E9D-A27F-6206D71710DE}" type="sibTrans" cxnId="{8D9BE1C4-F5A9-46AD-9A5E-EA78B65EFAF7}">
      <dgm:prSet/>
      <dgm:spPr/>
      <dgm:t>
        <a:bodyPr/>
        <a:lstStyle/>
        <a:p>
          <a:endParaRPr lang="el-GR"/>
        </a:p>
      </dgm:t>
    </dgm:pt>
    <dgm:pt modelId="{B331FADA-0C62-4CAB-ABB5-83E68113DE54}">
      <dgm:prSet phldrT="[Κείμενο]"/>
      <dgm:spPr/>
      <dgm:t>
        <a:bodyPr/>
        <a:lstStyle/>
        <a:p>
          <a:r>
            <a:rPr lang="el-GR" dirty="0"/>
            <a:t>Γεωργική εκπαίδευση</a:t>
          </a:r>
        </a:p>
      </dgm:t>
    </dgm:pt>
    <dgm:pt modelId="{9C9275C2-A1AE-4DA6-B8A2-D560B3C3736D}" type="parTrans" cxnId="{8D27E912-E991-4FF2-B608-D03351407E02}">
      <dgm:prSet/>
      <dgm:spPr/>
      <dgm:t>
        <a:bodyPr/>
        <a:lstStyle/>
        <a:p>
          <a:endParaRPr lang="el-GR"/>
        </a:p>
      </dgm:t>
    </dgm:pt>
    <dgm:pt modelId="{A4485951-B37C-46A9-A45E-283217E1CB8C}" type="sibTrans" cxnId="{8D27E912-E991-4FF2-B608-D03351407E02}">
      <dgm:prSet/>
      <dgm:spPr/>
      <dgm:t>
        <a:bodyPr/>
        <a:lstStyle/>
        <a:p>
          <a:endParaRPr lang="el-GR"/>
        </a:p>
      </dgm:t>
    </dgm:pt>
    <dgm:pt modelId="{67939D2E-C7BB-4021-8D72-0DFBAC28CDCD}">
      <dgm:prSet phldrT="[Κείμενο]"/>
      <dgm:spPr/>
      <dgm:t>
        <a:bodyPr/>
        <a:lstStyle/>
        <a:p>
          <a:r>
            <a:rPr lang="el-GR" dirty="0"/>
            <a:t>Σύστημα μεταφοράς γνώσης</a:t>
          </a:r>
        </a:p>
      </dgm:t>
    </dgm:pt>
    <dgm:pt modelId="{B46B009F-0FCF-42A6-9945-4BF9B6C4AF2E}" type="parTrans" cxnId="{E8847A33-E753-456B-9498-9BA3688986F7}">
      <dgm:prSet/>
      <dgm:spPr/>
      <dgm:t>
        <a:bodyPr/>
        <a:lstStyle/>
        <a:p>
          <a:endParaRPr lang="el-GR"/>
        </a:p>
      </dgm:t>
    </dgm:pt>
    <dgm:pt modelId="{9AA7535B-C4A9-4462-91A1-046C75A78F0F}" type="sibTrans" cxnId="{E8847A33-E753-456B-9498-9BA3688986F7}">
      <dgm:prSet/>
      <dgm:spPr/>
      <dgm:t>
        <a:bodyPr/>
        <a:lstStyle/>
        <a:p>
          <a:endParaRPr lang="el-GR"/>
        </a:p>
      </dgm:t>
    </dgm:pt>
    <dgm:pt modelId="{E3F55D8B-EE46-4BF2-8DDE-245E02F459AC}" type="pres">
      <dgm:prSet presAssocID="{22EB8C29-AE76-4E53-A5E2-7674E0A871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24C86D-AD0C-4CBA-B37D-9B7363ECDFB6}" type="pres">
      <dgm:prSet presAssocID="{88C308FF-6E8B-4762-A7FF-9870F77CBFA3}" presName="vertOne" presStyleCnt="0"/>
      <dgm:spPr/>
    </dgm:pt>
    <dgm:pt modelId="{99EBF119-FE58-478D-8129-8D1A66894B2F}" type="pres">
      <dgm:prSet presAssocID="{88C308FF-6E8B-4762-A7FF-9870F77CBFA3}" presName="txOne" presStyleLbl="node0" presStyleIdx="0" presStyleCnt="1">
        <dgm:presLayoutVars>
          <dgm:chPref val="3"/>
        </dgm:presLayoutVars>
      </dgm:prSet>
      <dgm:spPr/>
    </dgm:pt>
    <dgm:pt modelId="{7733E6FC-E29E-46D0-A1FD-14901659314B}" type="pres">
      <dgm:prSet presAssocID="{88C308FF-6E8B-4762-A7FF-9870F77CBFA3}" presName="parTransOne" presStyleCnt="0"/>
      <dgm:spPr/>
    </dgm:pt>
    <dgm:pt modelId="{B1312A77-A337-47BB-A794-FCCE517D5E6F}" type="pres">
      <dgm:prSet presAssocID="{88C308FF-6E8B-4762-A7FF-9870F77CBFA3}" presName="horzOne" presStyleCnt="0"/>
      <dgm:spPr/>
    </dgm:pt>
    <dgm:pt modelId="{AE21DF81-09D9-4E29-9F46-E99ED4FE335E}" type="pres">
      <dgm:prSet presAssocID="{4A68CFA0-DC2B-48AF-A748-4B75ABE2D737}" presName="vertTwo" presStyleCnt="0"/>
      <dgm:spPr/>
    </dgm:pt>
    <dgm:pt modelId="{983E262D-EA3C-4444-A4C1-F990027E67C3}" type="pres">
      <dgm:prSet presAssocID="{4A68CFA0-DC2B-48AF-A748-4B75ABE2D737}" presName="txTwo" presStyleLbl="node2" presStyleIdx="0" presStyleCnt="3">
        <dgm:presLayoutVars>
          <dgm:chPref val="3"/>
        </dgm:presLayoutVars>
      </dgm:prSet>
      <dgm:spPr/>
    </dgm:pt>
    <dgm:pt modelId="{F077B6DC-7896-4A58-BA80-74740A1B3741}" type="pres">
      <dgm:prSet presAssocID="{4A68CFA0-DC2B-48AF-A748-4B75ABE2D737}" presName="horzTwo" presStyleCnt="0"/>
      <dgm:spPr/>
    </dgm:pt>
    <dgm:pt modelId="{0C3C8860-AF4A-4D98-B1DD-A9D251FBBF93}" type="pres">
      <dgm:prSet presAssocID="{41AF51F4-781C-4E9D-A27F-6206D71710DE}" presName="sibSpaceTwo" presStyleCnt="0"/>
      <dgm:spPr/>
    </dgm:pt>
    <dgm:pt modelId="{81A6BFE6-F074-4DE5-92F1-D2E321143F31}" type="pres">
      <dgm:prSet presAssocID="{67939D2E-C7BB-4021-8D72-0DFBAC28CDCD}" presName="vertTwo" presStyleCnt="0"/>
      <dgm:spPr/>
    </dgm:pt>
    <dgm:pt modelId="{590ED306-1370-4D74-9BBC-BF3A6552573E}" type="pres">
      <dgm:prSet presAssocID="{67939D2E-C7BB-4021-8D72-0DFBAC28CDCD}" presName="txTwo" presStyleLbl="node2" presStyleIdx="1" presStyleCnt="3">
        <dgm:presLayoutVars>
          <dgm:chPref val="3"/>
        </dgm:presLayoutVars>
      </dgm:prSet>
      <dgm:spPr/>
    </dgm:pt>
    <dgm:pt modelId="{3899ED4C-11CF-43D3-B58D-2337E5F5FCD0}" type="pres">
      <dgm:prSet presAssocID="{67939D2E-C7BB-4021-8D72-0DFBAC28CDCD}" presName="horzTwo" presStyleCnt="0"/>
      <dgm:spPr/>
    </dgm:pt>
    <dgm:pt modelId="{F50B10EF-9458-41F1-9A2C-541952275217}" type="pres">
      <dgm:prSet presAssocID="{9AA7535B-C4A9-4462-91A1-046C75A78F0F}" presName="sibSpaceTwo" presStyleCnt="0"/>
      <dgm:spPr/>
    </dgm:pt>
    <dgm:pt modelId="{1E754822-066B-46AC-A29E-D48F64B118B7}" type="pres">
      <dgm:prSet presAssocID="{B331FADA-0C62-4CAB-ABB5-83E68113DE54}" presName="vertTwo" presStyleCnt="0"/>
      <dgm:spPr/>
    </dgm:pt>
    <dgm:pt modelId="{CFFC840C-07E1-47A0-A119-7140A7C3DC95}" type="pres">
      <dgm:prSet presAssocID="{B331FADA-0C62-4CAB-ABB5-83E68113DE54}" presName="txTwo" presStyleLbl="node2" presStyleIdx="2" presStyleCnt="3">
        <dgm:presLayoutVars>
          <dgm:chPref val="3"/>
        </dgm:presLayoutVars>
      </dgm:prSet>
      <dgm:spPr/>
    </dgm:pt>
    <dgm:pt modelId="{6D482108-B892-42E7-ADA4-F2233CF832FB}" type="pres">
      <dgm:prSet presAssocID="{B331FADA-0C62-4CAB-ABB5-83E68113DE54}" presName="horzTwo" presStyleCnt="0"/>
      <dgm:spPr/>
    </dgm:pt>
  </dgm:ptLst>
  <dgm:cxnLst>
    <dgm:cxn modelId="{8D27E912-E991-4FF2-B608-D03351407E02}" srcId="{88C308FF-6E8B-4762-A7FF-9870F77CBFA3}" destId="{B331FADA-0C62-4CAB-ABB5-83E68113DE54}" srcOrd="2" destOrd="0" parTransId="{9C9275C2-A1AE-4DA6-B8A2-D560B3C3736D}" sibTransId="{A4485951-B37C-46A9-A45E-283217E1CB8C}"/>
    <dgm:cxn modelId="{A1555818-A579-4CA1-BD69-9234932CFF0E}" type="presOf" srcId="{4A68CFA0-DC2B-48AF-A748-4B75ABE2D737}" destId="{983E262D-EA3C-4444-A4C1-F990027E67C3}" srcOrd="0" destOrd="0" presId="urn:microsoft.com/office/officeart/2005/8/layout/hierarchy4"/>
    <dgm:cxn modelId="{6B6A3D33-E6D6-4D71-932B-F12A3CA121B5}" type="presOf" srcId="{88C308FF-6E8B-4762-A7FF-9870F77CBFA3}" destId="{99EBF119-FE58-478D-8129-8D1A66894B2F}" srcOrd="0" destOrd="0" presId="urn:microsoft.com/office/officeart/2005/8/layout/hierarchy4"/>
    <dgm:cxn modelId="{E8847A33-E753-456B-9498-9BA3688986F7}" srcId="{88C308FF-6E8B-4762-A7FF-9870F77CBFA3}" destId="{67939D2E-C7BB-4021-8D72-0DFBAC28CDCD}" srcOrd="1" destOrd="0" parTransId="{B46B009F-0FCF-42A6-9945-4BF9B6C4AF2E}" sibTransId="{9AA7535B-C4A9-4462-91A1-046C75A78F0F}"/>
    <dgm:cxn modelId="{7806FF3B-F06F-4A1B-8CCD-2A5D8F590DFA}" type="presOf" srcId="{22EB8C29-AE76-4E53-A5E2-7674E0A871A3}" destId="{E3F55D8B-EE46-4BF2-8DDE-245E02F459AC}" srcOrd="0" destOrd="0" presId="urn:microsoft.com/office/officeart/2005/8/layout/hierarchy4"/>
    <dgm:cxn modelId="{980CEEB8-A235-408E-AFC1-9A0FCC8734CC}" type="presOf" srcId="{B331FADA-0C62-4CAB-ABB5-83E68113DE54}" destId="{CFFC840C-07E1-47A0-A119-7140A7C3DC95}" srcOrd="0" destOrd="0" presId="urn:microsoft.com/office/officeart/2005/8/layout/hierarchy4"/>
    <dgm:cxn modelId="{8D9BE1C4-F5A9-46AD-9A5E-EA78B65EFAF7}" srcId="{88C308FF-6E8B-4762-A7FF-9870F77CBFA3}" destId="{4A68CFA0-DC2B-48AF-A748-4B75ABE2D737}" srcOrd="0" destOrd="0" parTransId="{8DB09C1A-5463-4288-8FD8-6814832A0585}" sibTransId="{41AF51F4-781C-4E9D-A27F-6206D71710DE}"/>
    <dgm:cxn modelId="{85C937E7-281A-42FE-A800-CC1C638C9E84}" srcId="{22EB8C29-AE76-4E53-A5E2-7674E0A871A3}" destId="{88C308FF-6E8B-4762-A7FF-9870F77CBFA3}" srcOrd="0" destOrd="0" parTransId="{DA2C4AB5-586C-464C-BCB8-9F6543851C1E}" sibTransId="{53B81A84-83C4-46CE-A00C-847FC186A098}"/>
    <dgm:cxn modelId="{CD17B3EE-84C0-467C-A053-F55EC8CCA2AE}" type="presOf" srcId="{67939D2E-C7BB-4021-8D72-0DFBAC28CDCD}" destId="{590ED306-1370-4D74-9BBC-BF3A6552573E}" srcOrd="0" destOrd="0" presId="urn:microsoft.com/office/officeart/2005/8/layout/hierarchy4"/>
    <dgm:cxn modelId="{FA9803C2-EF56-4BB6-981A-7890F49EB6E0}" type="presParOf" srcId="{E3F55D8B-EE46-4BF2-8DDE-245E02F459AC}" destId="{3B24C86D-AD0C-4CBA-B37D-9B7363ECDFB6}" srcOrd="0" destOrd="0" presId="urn:microsoft.com/office/officeart/2005/8/layout/hierarchy4"/>
    <dgm:cxn modelId="{4DBA24FE-1D85-4442-A988-0E852F5F44C9}" type="presParOf" srcId="{3B24C86D-AD0C-4CBA-B37D-9B7363ECDFB6}" destId="{99EBF119-FE58-478D-8129-8D1A66894B2F}" srcOrd="0" destOrd="0" presId="urn:microsoft.com/office/officeart/2005/8/layout/hierarchy4"/>
    <dgm:cxn modelId="{A1B5DE89-0054-47B2-9127-38620A9156C7}" type="presParOf" srcId="{3B24C86D-AD0C-4CBA-B37D-9B7363ECDFB6}" destId="{7733E6FC-E29E-46D0-A1FD-14901659314B}" srcOrd="1" destOrd="0" presId="urn:microsoft.com/office/officeart/2005/8/layout/hierarchy4"/>
    <dgm:cxn modelId="{B45A9BB7-77CE-441D-80ED-073920B44549}" type="presParOf" srcId="{3B24C86D-AD0C-4CBA-B37D-9B7363ECDFB6}" destId="{B1312A77-A337-47BB-A794-FCCE517D5E6F}" srcOrd="2" destOrd="0" presId="urn:microsoft.com/office/officeart/2005/8/layout/hierarchy4"/>
    <dgm:cxn modelId="{0A22B15D-BE22-4F08-BF49-E3021B314629}" type="presParOf" srcId="{B1312A77-A337-47BB-A794-FCCE517D5E6F}" destId="{AE21DF81-09D9-4E29-9F46-E99ED4FE335E}" srcOrd="0" destOrd="0" presId="urn:microsoft.com/office/officeart/2005/8/layout/hierarchy4"/>
    <dgm:cxn modelId="{2C1F9108-5AFE-4C13-B7D3-76A2DE190B4A}" type="presParOf" srcId="{AE21DF81-09D9-4E29-9F46-E99ED4FE335E}" destId="{983E262D-EA3C-4444-A4C1-F990027E67C3}" srcOrd="0" destOrd="0" presId="urn:microsoft.com/office/officeart/2005/8/layout/hierarchy4"/>
    <dgm:cxn modelId="{90383DB7-4EDB-4D0A-839B-32D5BFECFD66}" type="presParOf" srcId="{AE21DF81-09D9-4E29-9F46-E99ED4FE335E}" destId="{F077B6DC-7896-4A58-BA80-74740A1B3741}" srcOrd="1" destOrd="0" presId="urn:microsoft.com/office/officeart/2005/8/layout/hierarchy4"/>
    <dgm:cxn modelId="{972FD161-1425-480C-ABC1-A4FB3D40F06C}" type="presParOf" srcId="{B1312A77-A337-47BB-A794-FCCE517D5E6F}" destId="{0C3C8860-AF4A-4D98-B1DD-A9D251FBBF93}" srcOrd="1" destOrd="0" presId="urn:microsoft.com/office/officeart/2005/8/layout/hierarchy4"/>
    <dgm:cxn modelId="{BAAC2D46-75EE-4A0F-AFDE-A2B8FB5EDC98}" type="presParOf" srcId="{B1312A77-A337-47BB-A794-FCCE517D5E6F}" destId="{81A6BFE6-F074-4DE5-92F1-D2E321143F31}" srcOrd="2" destOrd="0" presId="urn:microsoft.com/office/officeart/2005/8/layout/hierarchy4"/>
    <dgm:cxn modelId="{579F34D2-3261-4772-8130-B950667EF56E}" type="presParOf" srcId="{81A6BFE6-F074-4DE5-92F1-D2E321143F31}" destId="{590ED306-1370-4D74-9BBC-BF3A6552573E}" srcOrd="0" destOrd="0" presId="urn:microsoft.com/office/officeart/2005/8/layout/hierarchy4"/>
    <dgm:cxn modelId="{C03BD657-61EB-4BFE-9932-517885738361}" type="presParOf" srcId="{81A6BFE6-F074-4DE5-92F1-D2E321143F31}" destId="{3899ED4C-11CF-43D3-B58D-2337E5F5FCD0}" srcOrd="1" destOrd="0" presId="urn:microsoft.com/office/officeart/2005/8/layout/hierarchy4"/>
    <dgm:cxn modelId="{F971FCAE-0E44-4FE5-AB3E-30DD92AADEC5}" type="presParOf" srcId="{B1312A77-A337-47BB-A794-FCCE517D5E6F}" destId="{F50B10EF-9458-41F1-9A2C-541952275217}" srcOrd="3" destOrd="0" presId="urn:microsoft.com/office/officeart/2005/8/layout/hierarchy4"/>
    <dgm:cxn modelId="{DF206566-1FF3-4279-A3B2-CA144AF4C69B}" type="presParOf" srcId="{B1312A77-A337-47BB-A794-FCCE517D5E6F}" destId="{1E754822-066B-46AC-A29E-D48F64B118B7}" srcOrd="4" destOrd="0" presId="urn:microsoft.com/office/officeart/2005/8/layout/hierarchy4"/>
    <dgm:cxn modelId="{9327F77F-3D8F-4193-B394-FAF18BA373E4}" type="presParOf" srcId="{1E754822-066B-46AC-A29E-D48F64B118B7}" destId="{CFFC840C-07E1-47A0-A119-7140A7C3DC95}" srcOrd="0" destOrd="0" presId="urn:microsoft.com/office/officeart/2005/8/layout/hierarchy4"/>
    <dgm:cxn modelId="{99721465-EE31-4962-A68D-F181E4D4B529}" type="presParOf" srcId="{1E754822-066B-46AC-A29E-D48F64B118B7}" destId="{6D482108-B892-42E7-ADA4-F2233CF832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B8C29-AE76-4E53-A5E2-7674E0A871A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8C308FF-6E8B-4762-A7FF-9870F77CBFA3}">
      <dgm:prSet phldrT="[Κείμενο]"/>
      <dgm:spPr/>
      <dgm:t>
        <a:bodyPr/>
        <a:lstStyle/>
        <a:p>
          <a:r>
            <a:rPr lang="el-GR" dirty="0"/>
            <a:t>Διεθνής ανταγωνισμός σε όρους τιμών γεωργικών προϊόντων</a:t>
          </a:r>
        </a:p>
      </dgm:t>
    </dgm:pt>
    <dgm:pt modelId="{DA2C4AB5-586C-464C-BCB8-9F6543851C1E}" type="parTrans" cxnId="{85C937E7-281A-42FE-A800-CC1C638C9E84}">
      <dgm:prSet/>
      <dgm:spPr/>
      <dgm:t>
        <a:bodyPr/>
        <a:lstStyle/>
        <a:p>
          <a:endParaRPr lang="el-GR"/>
        </a:p>
      </dgm:t>
    </dgm:pt>
    <dgm:pt modelId="{53B81A84-83C4-46CE-A00C-847FC186A098}" type="sibTrans" cxnId="{85C937E7-281A-42FE-A800-CC1C638C9E84}">
      <dgm:prSet/>
      <dgm:spPr/>
      <dgm:t>
        <a:bodyPr/>
        <a:lstStyle/>
        <a:p>
          <a:endParaRPr lang="el-GR"/>
        </a:p>
      </dgm:t>
    </dgm:pt>
    <dgm:pt modelId="{B331FADA-0C62-4CAB-ABB5-83E68113DE54}">
      <dgm:prSet phldrT="[Κείμενο]"/>
      <dgm:spPr/>
      <dgm:t>
        <a:bodyPr/>
        <a:lstStyle/>
        <a:p>
          <a:r>
            <a:rPr lang="el-GR" dirty="0"/>
            <a:t>Κόστος συμμόρφωσης με περιβαλλοντικές απαιτήσεις</a:t>
          </a:r>
        </a:p>
      </dgm:t>
    </dgm:pt>
    <dgm:pt modelId="{9C9275C2-A1AE-4DA6-B8A2-D560B3C3736D}" type="parTrans" cxnId="{8D27E912-E991-4FF2-B608-D03351407E02}">
      <dgm:prSet/>
      <dgm:spPr/>
      <dgm:t>
        <a:bodyPr/>
        <a:lstStyle/>
        <a:p>
          <a:endParaRPr lang="el-GR"/>
        </a:p>
      </dgm:t>
    </dgm:pt>
    <dgm:pt modelId="{A4485951-B37C-46A9-A45E-283217E1CB8C}" type="sibTrans" cxnId="{8D27E912-E991-4FF2-B608-D03351407E02}">
      <dgm:prSet/>
      <dgm:spPr/>
      <dgm:t>
        <a:bodyPr/>
        <a:lstStyle/>
        <a:p>
          <a:endParaRPr lang="el-GR"/>
        </a:p>
      </dgm:t>
    </dgm:pt>
    <dgm:pt modelId="{DF46FB17-411C-4086-9E7C-AFFCED8DB0BF}">
      <dgm:prSet phldrT="[Κείμενο]"/>
      <dgm:spPr/>
      <dgm:t>
        <a:bodyPr/>
        <a:lstStyle/>
        <a:p>
          <a:r>
            <a:rPr lang="el-GR" dirty="0"/>
            <a:t>Έλλειψη συλλογικής οργάνωσης</a:t>
          </a:r>
        </a:p>
      </dgm:t>
    </dgm:pt>
    <dgm:pt modelId="{CD270BF5-049A-4C4C-8740-8CDB0E81FEC4}" type="parTrans" cxnId="{0EF85B1F-1B57-45C2-AF41-90148C558B73}">
      <dgm:prSet/>
      <dgm:spPr/>
      <dgm:t>
        <a:bodyPr/>
        <a:lstStyle/>
        <a:p>
          <a:endParaRPr lang="en-GB"/>
        </a:p>
      </dgm:t>
    </dgm:pt>
    <dgm:pt modelId="{AFB23BD7-B582-4147-BEBA-2BE4EA4DDA16}" type="sibTrans" cxnId="{0EF85B1F-1B57-45C2-AF41-90148C558B73}">
      <dgm:prSet/>
      <dgm:spPr/>
      <dgm:t>
        <a:bodyPr/>
        <a:lstStyle/>
        <a:p>
          <a:endParaRPr lang="en-GB"/>
        </a:p>
      </dgm:t>
    </dgm:pt>
    <dgm:pt modelId="{3837A43D-858E-4843-AB83-34067DF45068}">
      <dgm:prSet phldrT="[Κείμενο]"/>
      <dgm:spPr/>
      <dgm:t>
        <a:bodyPr/>
        <a:lstStyle/>
        <a:p>
          <a:r>
            <a:rPr lang="el-GR" dirty="0"/>
            <a:t>Κόστος παραγωγής</a:t>
          </a:r>
        </a:p>
      </dgm:t>
    </dgm:pt>
    <dgm:pt modelId="{1609D530-605D-4A2F-B797-898AB2FF2F4B}" type="parTrans" cxnId="{9D1D9483-89AE-4F43-8A10-61C0EBD5C758}">
      <dgm:prSet/>
      <dgm:spPr/>
      <dgm:t>
        <a:bodyPr/>
        <a:lstStyle/>
        <a:p>
          <a:endParaRPr lang="en-GB"/>
        </a:p>
      </dgm:t>
    </dgm:pt>
    <dgm:pt modelId="{B0ECD471-0525-4F3C-B501-3579B376E438}" type="sibTrans" cxnId="{9D1D9483-89AE-4F43-8A10-61C0EBD5C758}">
      <dgm:prSet/>
      <dgm:spPr/>
      <dgm:t>
        <a:bodyPr/>
        <a:lstStyle/>
        <a:p>
          <a:endParaRPr lang="en-GB"/>
        </a:p>
      </dgm:t>
    </dgm:pt>
    <dgm:pt modelId="{920B8527-0DAB-44AC-99DE-5252B9167264}">
      <dgm:prSet phldrT="[Κείμενο]"/>
      <dgm:spPr/>
      <dgm:t>
        <a:bodyPr/>
        <a:lstStyle/>
        <a:p>
          <a:r>
            <a:rPr lang="el-GR"/>
            <a:t>Μικρό μέγεθος παραγωγής</a:t>
          </a:r>
          <a:endParaRPr lang="el-GR" dirty="0"/>
        </a:p>
      </dgm:t>
    </dgm:pt>
    <dgm:pt modelId="{0B2DC776-883D-49A3-A05C-E54A3A7F5082}" type="parTrans" cxnId="{1E8FAEE0-9FE9-4F7F-8D87-0ED308660CC7}">
      <dgm:prSet/>
      <dgm:spPr/>
    </dgm:pt>
    <dgm:pt modelId="{2BFBCBDA-C451-4164-B6D6-9F79BE4C1032}" type="sibTrans" cxnId="{1E8FAEE0-9FE9-4F7F-8D87-0ED308660CC7}">
      <dgm:prSet/>
      <dgm:spPr/>
    </dgm:pt>
    <dgm:pt modelId="{4FE74DBA-D6C5-420B-972A-832239C955F2}">
      <dgm:prSet phldrT="[Κείμενο]"/>
      <dgm:spPr/>
      <dgm:t>
        <a:bodyPr/>
        <a:lstStyle/>
        <a:p>
          <a:r>
            <a:rPr lang="el-GR" dirty="0"/>
            <a:t>Απελευθέρωση εμπορίου</a:t>
          </a:r>
        </a:p>
      </dgm:t>
    </dgm:pt>
    <dgm:pt modelId="{EBB0023A-813A-44F0-B404-CA5C1461E473}" type="parTrans" cxnId="{ABD6F8CB-8C8C-4EFA-8E1D-39B721685DD2}">
      <dgm:prSet/>
      <dgm:spPr/>
      <dgm:t>
        <a:bodyPr/>
        <a:lstStyle/>
        <a:p>
          <a:endParaRPr lang="en-GB"/>
        </a:p>
      </dgm:t>
    </dgm:pt>
    <dgm:pt modelId="{03ECCC93-2C25-4ADA-A786-4E0D797060CB}" type="sibTrans" cxnId="{ABD6F8CB-8C8C-4EFA-8E1D-39B721685DD2}">
      <dgm:prSet/>
      <dgm:spPr/>
      <dgm:t>
        <a:bodyPr/>
        <a:lstStyle/>
        <a:p>
          <a:endParaRPr lang="en-GB"/>
        </a:p>
      </dgm:t>
    </dgm:pt>
    <dgm:pt modelId="{E3F55D8B-EE46-4BF2-8DDE-245E02F459AC}" type="pres">
      <dgm:prSet presAssocID="{22EB8C29-AE76-4E53-A5E2-7674E0A871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24C86D-AD0C-4CBA-B37D-9B7363ECDFB6}" type="pres">
      <dgm:prSet presAssocID="{88C308FF-6E8B-4762-A7FF-9870F77CBFA3}" presName="vertOne" presStyleCnt="0"/>
      <dgm:spPr/>
    </dgm:pt>
    <dgm:pt modelId="{99EBF119-FE58-478D-8129-8D1A66894B2F}" type="pres">
      <dgm:prSet presAssocID="{88C308FF-6E8B-4762-A7FF-9870F77CBFA3}" presName="txOne" presStyleLbl="node0" presStyleIdx="0" presStyleCnt="1">
        <dgm:presLayoutVars>
          <dgm:chPref val="3"/>
        </dgm:presLayoutVars>
      </dgm:prSet>
      <dgm:spPr/>
    </dgm:pt>
    <dgm:pt modelId="{7733E6FC-E29E-46D0-A1FD-14901659314B}" type="pres">
      <dgm:prSet presAssocID="{88C308FF-6E8B-4762-A7FF-9870F77CBFA3}" presName="parTransOne" presStyleCnt="0"/>
      <dgm:spPr/>
    </dgm:pt>
    <dgm:pt modelId="{B1312A77-A337-47BB-A794-FCCE517D5E6F}" type="pres">
      <dgm:prSet presAssocID="{88C308FF-6E8B-4762-A7FF-9870F77CBFA3}" presName="horzOne" presStyleCnt="0"/>
      <dgm:spPr/>
    </dgm:pt>
    <dgm:pt modelId="{0D675A33-EA60-40B9-BD33-3520351B8007}" type="pres">
      <dgm:prSet presAssocID="{3837A43D-858E-4843-AB83-34067DF45068}" presName="vertTwo" presStyleCnt="0"/>
      <dgm:spPr/>
    </dgm:pt>
    <dgm:pt modelId="{BEEAC4CE-ECEE-49C8-9E49-EBAD242A2307}" type="pres">
      <dgm:prSet presAssocID="{3837A43D-858E-4843-AB83-34067DF45068}" presName="txTwo" presStyleLbl="node2" presStyleIdx="0" presStyleCnt="5">
        <dgm:presLayoutVars>
          <dgm:chPref val="3"/>
        </dgm:presLayoutVars>
      </dgm:prSet>
      <dgm:spPr/>
    </dgm:pt>
    <dgm:pt modelId="{116FE36F-0640-4FF5-8684-D5039E989DF0}" type="pres">
      <dgm:prSet presAssocID="{3837A43D-858E-4843-AB83-34067DF45068}" presName="horzTwo" presStyleCnt="0"/>
      <dgm:spPr/>
    </dgm:pt>
    <dgm:pt modelId="{1F50E44D-CFCE-4BAA-BD5F-96F41532BB12}" type="pres">
      <dgm:prSet presAssocID="{B0ECD471-0525-4F3C-B501-3579B376E438}" presName="sibSpaceTwo" presStyleCnt="0"/>
      <dgm:spPr/>
    </dgm:pt>
    <dgm:pt modelId="{1E754822-066B-46AC-A29E-D48F64B118B7}" type="pres">
      <dgm:prSet presAssocID="{B331FADA-0C62-4CAB-ABB5-83E68113DE54}" presName="vertTwo" presStyleCnt="0"/>
      <dgm:spPr/>
    </dgm:pt>
    <dgm:pt modelId="{CFFC840C-07E1-47A0-A119-7140A7C3DC95}" type="pres">
      <dgm:prSet presAssocID="{B331FADA-0C62-4CAB-ABB5-83E68113DE54}" presName="txTwo" presStyleLbl="node2" presStyleIdx="1" presStyleCnt="5">
        <dgm:presLayoutVars>
          <dgm:chPref val="3"/>
        </dgm:presLayoutVars>
      </dgm:prSet>
      <dgm:spPr/>
    </dgm:pt>
    <dgm:pt modelId="{6D482108-B892-42E7-ADA4-F2233CF832FB}" type="pres">
      <dgm:prSet presAssocID="{B331FADA-0C62-4CAB-ABB5-83E68113DE54}" presName="horzTwo" presStyleCnt="0"/>
      <dgm:spPr/>
    </dgm:pt>
    <dgm:pt modelId="{79CB8909-DB0C-480F-9B88-F17C36BA8C1E}" type="pres">
      <dgm:prSet presAssocID="{A4485951-B37C-46A9-A45E-283217E1CB8C}" presName="sibSpaceTwo" presStyleCnt="0"/>
      <dgm:spPr/>
    </dgm:pt>
    <dgm:pt modelId="{85C0BD69-09E8-4600-A149-F022282FD053}" type="pres">
      <dgm:prSet presAssocID="{DF46FB17-411C-4086-9E7C-AFFCED8DB0BF}" presName="vertTwo" presStyleCnt="0"/>
      <dgm:spPr/>
    </dgm:pt>
    <dgm:pt modelId="{9C5A74C7-2CC4-4D64-83CB-6AEA1FB67E68}" type="pres">
      <dgm:prSet presAssocID="{DF46FB17-411C-4086-9E7C-AFFCED8DB0BF}" presName="txTwo" presStyleLbl="node2" presStyleIdx="2" presStyleCnt="5">
        <dgm:presLayoutVars>
          <dgm:chPref val="3"/>
        </dgm:presLayoutVars>
      </dgm:prSet>
      <dgm:spPr/>
    </dgm:pt>
    <dgm:pt modelId="{C51E5909-8515-4BF5-9011-2D3071BC8144}" type="pres">
      <dgm:prSet presAssocID="{DF46FB17-411C-4086-9E7C-AFFCED8DB0BF}" presName="horzTwo" presStyleCnt="0"/>
      <dgm:spPr/>
    </dgm:pt>
    <dgm:pt modelId="{A7E32465-8A19-4C14-BFDC-DA77D0158E7D}" type="pres">
      <dgm:prSet presAssocID="{AFB23BD7-B582-4147-BEBA-2BE4EA4DDA16}" presName="sibSpaceTwo" presStyleCnt="0"/>
      <dgm:spPr/>
    </dgm:pt>
    <dgm:pt modelId="{FD234EB1-1024-4791-9CA6-49F3AA9996DF}" type="pres">
      <dgm:prSet presAssocID="{920B8527-0DAB-44AC-99DE-5252B9167264}" presName="vertTwo" presStyleCnt="0"/>
      <dgm:spPr/>
    </dgm:pt>
    <dgm:pt modelId="{88EB854F-14A4-44BD-A9CA-7595F64B2AC7}" type="pres">
      <dgm:prSet presAssocID="{920B8527-0DAB-44AC-99DE-5252B9167264}" presName="txTwo" presStyleLbl="node2" presStyleIdx="3" presStyleCnt="5">
        <dgm:presLayoutVars>
          <dgm:chPref val="3"/>
        </dgm:presLayoutVars>
      </dgm:prSet>
      <dgm:spPr/>
    </dgm:pt>
    <dgm:pt modelId="{7E213F4F-26AF-411D-8779-CED1C186AB6E}" type="pres">
      <dgm:prSet presAssocID="{920B8527-0DAB-44AC-99DE-5252B9167264}" presName="horzTwo" presStyleCnt="0"/>
      <dgm:spPr/>
    </dgm:pt>
    <dgm:pt modelId="{2372AF97-7966-4CB0-816F-9BD3A2318300}" type="pres">
      <dgm:prSet presAssocID="{2BFBCBDA-C451-4164-B6D6-9F79BE4C1032}" presName="sibSpaceTwo" presStyleCnt="0"/>
      <dgm:spPr/>
    </dgm:pt>
    <dgm:pt modelId="{141279CA-28B0-44B1-B587-047D60FEC81E}" type="pres">
      <dgm:prSet presAssocID="{4FE74DBA-D6C5-420B-972A-832239C955F2}" presName="vertTwo" presStyleCnt="0"/>
      <dgm:spPr/>
    </dgm:pt>
    <dgm:pt modelId="{CA2E1864-9F9D-43BF-9174-DF75D80AE307}" type="pres">
      <dgm:prSet presAssocID="{4FE74DBA-D6C5-420B-972A-832239C955F2}" presName="txTwo" presStyleLbl="node2" presStyleIdx="4" presStyleCnt="5">
        <dgm:presLayoutVars>
          <dgm:chPref val="3"/>
        </dgm:presLayoutVars>
      </dgm:prSet>
      <dgm:spPr/>
    </dgm:pt>
    <dgm:pt modelId="{608BC9BE-7154-44AD-B590-1D3557726AA0}" type="pres">
      <dgm:prSet presAssocID="{4FE74DBA-D6C5-420B-972A-832239C955F2}" presName="horzTwo" presStyleCnt="0"/>
      <dgm:spPr/>
    </dgm:pt>
  </dgm:ptLst>
  <dgm:cxnLst>
    <dgm:cxn modelId="{90FAB703-1D19-4E31-8A3B-6C1257781BB8}" type="presOf" srcId="{B331FADA-0C62-4CAB-ABB5-83E68113DE54}" destId="{CFFC840C-07E1-47A0-A119-7140A7C3DC95}" srcOrd="0" destOrd="0" presId="urn:microsoft.com/office/officeart/2005/8/layout/hierarchy4"/>
    <dgm:cxn modelId="{08645A0A-AA60-4138-BEA8-474DFFA1972D}" type="presOf" srcId="{920B8527-0DAB-44AC-99DE-5252B9167264}" destId="{88EB854F-14A4-44BD-A9CA-7595F64B2AC7}" srcOrd="0" destOrd="0" presId="urn:microsoft.com/office/officeart/2005/8/layout/hierarchy4"/>
    <dgm:cxn modelId="{8D27E912-E991-4FF2-B608-D03351407E02}" srcId="{88C308FF-6E8B-4762-A7FF-9870F77CBFA3}" destId="{B331FADA-0C62-4CAB-ABB5-83E68113DE54}" srcOrd="1" destOrd="0" parTransId="{9C9275C2-A1AE-4DA6-B8A2-D560B3C3736D}" sibTransId="{A4485951-B37C-46A9-A45E-283217E1CB8C}"/>
    <dgm:cxn modelId="{0EF85B1F-1B57-45C2-AF41-90148C558B73}" srcId="{88C308FF-6E8B-4762-A7FF-9870F77CBFA3}" destId="{DF46FB17-411C-4086-9E7C-AFFCED8DB0BF}" srcOrd="2" destOrd="0" parTransId="{CD270BF5-049A-4C4C-8740-8CDB0E81FEC4}" sibTransId="{AFB23BD7-B582-4147-BEBA-2BE4EA4DDA16}"/>
    <dgm:cxn modelId="{5EC33821-7C02-4E47-8807-FD190B458B4F}" type="presOf" srcId="{3837A43D-858E-4843-AB83-34067DF45068}" destId="{BEEAC4CE-ECEE-49C8-9E49-EBAD242A2307}" srcOrd="0" destOrd="0" presId="urn:microsoft.com/office/officeart/2005/8/layout/hierarchy4"/>
    <dgm:cxn modelId="{FAB17021-97A2-44E4-AD27-B0DE469C3942}" type="presOf" srcId="{88C308FF-6E8B-4762-A7FF-9870F77CBFA3}" destId="{99EBF119-FE58-478D-8129-8D1A66894B2F}" srcOrd="0" destOrd="0" presId="urn:microsoft.com/office/officeart/2005/8/layout/hierarchy4"/>
    <dgm:cxn modelId="{A1ACE227-97B5-40AE-98C5-E2D845D06F8A}" type="presOf" srcId="{22EB8C29-AE76-4E53-A5E2-7674E0A871A3}" destId="{E3F55D8B-EE46-4BF2-8DDE-245E02F459AC}" srcOrd="0" destOrd="0" presId="urn:microsoft.com/office/officeart/2005/8/layout/hierarchy4"/>
    <dgm:cxn modelId="{15BC5E83-FAF0-430B-AF94-04F3C80E013C}" type="presOf" srcId="{4FE74DBA-D6C5-420B-972A-832239C955F2}" destId="{CA2E1864-9F9D-43BF-9174-DF75D80AE307}" srcOrd="0" destOrd="0" presId="urn:microsoft.com/office/officeart/2005/8/layout/hierarchy4"/>
    <dgm:cxn modelId="{9D1D9483-89AE-4F43-8A10-61C0EBD5C758}" srcId="{88C308FF-6E8B-4762-A7FF-9870F77CBFA3}" destId="{3837A43D-858E-4843-AB83-34067DF45068}" srcOrd="0" destOrd="0" parTransId="{1609D530-605D-4A2F-B797-898AB2FF2F4B}" sibTransId="{B0ECD471-0525-4F3C-B501-3579B376E438}"/>
    <dgm:cxn modelId="{ABD6F8CB-8C8C-4EFA-8E1D-39B721685DD2}" srcId="{88C308FF-6E8B-4762-A7FF-9870F77CBFA3}" destId="{4FE74DBA-D6C5-420B-972A-832239C955F2}" srcOrd="4" destOrd="0" parTransId="{EBB0023A-813A-44F0-B404-CA5C1461E473}" sibTransId="{03ECCC93-2C25-4ADA-A786-4E0D797060CB}"/>
    <dgm:cxn modelId="{DDA861CD-CF67-456B-BD13-CE55E3139AAA}" type="presOf" srcId="{DF46FB17-411C-4086-9E7C-AFFCED8DB0BF}" destId="{9C5A74C7-2CC4-4D64-83CB-6AEA1FB67E68}" srcOrd="0" destOrd="0" presId="urn:microsoft.com/office/officeart/2005/8/layout/hierarchy4"/>
    <dgm:cxn modelId="{1E8FAEE0-9FE9-4F7F-8D87-0ED308660CC7}" srcId="{88C308FF-6E8B-4762-A7FF-9870F77CBFA3}" destId="{920B8527-0DAB-44AC-99DE-5252B9167264}" srcOrd="3" destOrd="0" parTransId="{0B2DC776-883D-49A3-A05C-E54A3A7F5082}" sibTransId="{2BFBCBDA-C451-4164-B6D6-9F79BE4C1032}"/>
    <dgm:cxn modelId="{85C937E7-281A-42FE-A800-CC1C638C9E84}" srcId="{22EB8C29-AE76-4E53-A5E2-7674E0A871A3}" destId="{88C308FF-6E8B-4762-A7FF-9870F77CBFA3}" srcOrd="0" destOrd="0" parTransId="{DA2C4AB5-586C-464C-BCB8-9F6543851C1E}" sibTransId="{53B81A84-83C4-46CE-A00C-847FC186A098}"/>
    <dgm:cxn modelId="{39BCC6FD-464F-43E8-BDF0-FF264A24FAEC}" type="presParOf" srcId="{E3F55D8B-EE46-4BF2-8DDE-245E02F459AC}" destId="{3B24C86D-AD0C-4CBA-B37D-9B7363ECDFB6}" srcOrd="0" destOrd="0" presId="urn:microsoft.com/office/officeart/2005/8/layout/hierarchy4"/>
    <dgm:cxn modelId="{20C487CA-3A1F-4619-A521-0D993B8D38EF}" type="presParOf" srcId="{3B24C86D-AD0C-4CBA-B37D-9B7363ECDFB6}" destId="{99EBF119-FE58-478D-8129-8D1A66894B2F}" srcOrd="0" destOrd="0" presId="urn:microsoft.com/office/officeart/2005/8/layout/hierarchy4"/>
    <dgm:cxn modelId="{8E012CDB-AA2E-4368-9321-B85AC7625DF8}" type="presParOf" srcId="{3B24C86D-AD0C-4CBA-B37D-9B7363ECDFB6}" destId="{7733E6FC-E29E-46D0-A1FD-14901659314B}" srcOrd="1" destOrd="0" presId="urn:microsoft.com/office/officeart/2005/8/layout/hierarchy4"/>
    <dgm:cxn modelId="{7AFB9CFD-BEFA-43BE-B6DD-2BDF1C87B5E6}" type="presParOf" srcId="{3B24C86D-AD0C-4CBA-B37D-9B7363ECDFB6}" destId="{B1312A77-A337-47BB-A794-FCCE517D5E6F}" srcOrd="2" destOrd="0" presId="urn:microsoft.com/office/officeart/2005/8/layout/hierarchy4"/>
    <dgm:cxn modelId="{EB4010EF-51D3-458F-8B53-A363C3E0FAB0}" type="presParOf" srcId="{B1312A77-A337-47BB-A794-FCCE517D5E6F}" destId="{0D675A33-EA60-40B9-BD33-3520351B8007}" srcOrd="0" destOrd="0" presId="urn:microsoft.com/office/officeart/2005/8/layout/hierarchy4"/>
    <dgm:cxn modelId="{C56196CC-48CD-4943-AA16-D2BC9067E7B1}" type="presParOf" srcId="{0D675A33-EA60-40B9-BD33-3520351B8007}" destId="{BEEAC4CE-ECEE-49C8-9E49-EBAD242A2307}" srcOrd="0" destOrd="0" presId="urn:microsoft.com/office/officeart/2005/8/layout/hierarchy4"/>
    <dgm:cxn modelId="{DA97B10A-752B-4F8A-8A59-A3C63005A857}" type="presParOf" srcId="{0D675A33-EA60-40B9-BD33-3520351B8007}" destId="{116FE36F-0640-4FF5-8684-D5039E989DF0}" srcOrd="1" destOrd="0" presId="urn:microsoft.com/office/officeart/2005/8/layout/hierarchy4"/>
    <dgm:cxn modelId="{408F0470-AF37-4420-B2F7-A53137D01D1B}" type="presParOf" srcId="{B1312A77-A337-47BB-A794-FCCE517D5E6F}" destId="{1F50E44D-CFCE-4BAA-BD5F-96F41532BB12}" srcOrd="1" destOrd="0" presId="urn:microsoft.com/office/officeart/2005/8/layout/hierarchy4"/>
    <dgm:cxn modelId="{BE93E69A-E251-4968-B331-F4CC5D600F50}" type="presParOf" srcId="{B1312A77-A337-47BB-A794-FCCE517D5E6F}" destId="{1E754822-066B-46AC-A29E-D48F64B118B7}" srcOrd="2" destOrd="0" presId="urn:microsoft.com/office/officeart/2005/8/layout/hierarchy4"/>
    <dgm:cxn modelId="{E5B4A8D2-FF42-4790-B701-84AD03224A99}" type="presParOf" srcId="{1E754822-066B-46AC-A29E-D48F64B118B7}" destId="{CFFC840C-07E1-47A0-A119-7140A7C3DC95}" srcOrd="0" destOrd="0" presId="urn:microsoft.com/office/officeart/2005/8/layout/hierarchy4"/>
    <dgm:cxn modelId="{C569110B-4921-41BE-AA2F-B92BDD10B591}" type="presParOf" srcId="{1E754822-066B-46AC-A29E-D48F64B118B7}" destId="{6D482108-B892-42E7-ADA4-F2233CF832FB}" srcOrd="1" destOrd="0" presId="urn:microsoft.com/office/officeart/2005/8/layout/hierarchy4"/>
    <dgm:cxn modelId="{0984DD53-521E-446A-9792-AF4B206FEACD}" type="presParOf" srcId="{B1312A77-A337-47BB-A794-FCCE517D5E6F}" destId="{79CB8909-DB0C-480F-9B88-F17C36BA8C1E}" srcOrd="3" destOrd="0" presId="urn:microsoft.com/office/officeart/2005/8/layout/hierarchy4"/>
    <dgm:cxn modelId="{BD09813A-00A9-4CE1-96D8-0CCE4D526792}" type="presParOf" srcId="{B1312A77-A337-47BB-A794-FCCE517D5E6F}" destId="{85C0BD69-09E8-4600-A149-F022282FD053}" srcOrd="4" destOrd="0" presId="urn:microsoft.com/office/officeart/2005/8/layout/hierarchy4"/>
    <dgm:cxn modelId="{CA5911B6-D4AB-461F-B873-813603BAFF5E}" type="presParOf" srcId="{85C0BD69-09E8-4600-A149-F022282FD053}" destId="{9C5A74C7-2CC4-4D64-83CB-6AEA1FB67E68}" srcOrd="0" destOrd="0" presId="urn:microsoft.com/office/officeart/2005/8/layout/hierarchy4"/>
    <dgm:cxn modelId="{F2BBE527-0568-4B98-9B10-4158F13ECAB4}" type="presParOf" srcId="{85C0BD69-09E8-4600-A149-F022282FD053}" destId="{C51E5909-8515-4BF5-9011-2D3071BC8144}" srcOrd="1" destOrd="0" presId="urn:microsoft.com/office/officeart/2005/8/layout/hierarchy4"/>
    <dgm:cxn modelId="{3F82F9E6-8E92-486B-920D-975A570DCCC9}" type="presParOf" srcId="{B1312A77-A337-47BB-A794-FCCE517D5E6F}" destId="{A7E32465-8A19-4C14-BFDC-DA77D0158E7D}" srcOrd="5" destOrd="0" presId="urn:microsoft.com/office/officeart/2005/8/layout/hierarchy4"/>
    <dgm:cxn modelId="{1C0B6054-4043-4B6C-9036-6F555C048EA5}" type="presParOf" srcId="{B1312A77-A337-47BB-A794-FCCE517D5E6F}" destId="{FD234EB1-1024-4791-9CA6-49F3AA9996DF}" srcOrd="6" destOrd="0" presId="urn:microsoft.com/office/officeart/2005/8/layout/hierarchy4"/>
    <dgm:cxn modelId="{CB929E8C-F886-4317-9E99-503C91D542EA}" type="presParOf" srcId="{FD234EB1-1024-4791-9CA6-49F3AA9996DF}" destId="{88EB854F-14A4-44BD-A9CA-7595F64B2AC7}" srcOrd="0" destOrd="0" presId="urn:microsoft.com/office/officeart/2005/8/layout/hierarchy4"/>
    <dgm:cxn modelId="{1703EF14-332E-40D1-AA1C-FAE5EA13D0BD}" type="presParOf" srcId="{FD234EB1-1024-4791-9CA6-49F3AA9996DF}" destId="{7E213F4F-26AF-411D-8779-CED1C186AB6E}" srcOrd="1" destOrd="0" presId="urn:microsoft.com/office/officeart/2005/8/layout/hierarchy4"/>
    <dgm:cxn modelId="{1EE1F7EA-8410-4747-9DD9-A279C391CBCA}" type="presParOf" srcId="{B1312A77-A337-47BB-A794-FCCE517D5E6F}" destId="{2372AF97-7966-4CB0-816F-9BD3A2318300}" srcOrd="7" destOrd="0" presId="urn:microsoft.com/office/officeart/2005/8/layout/hierarchy4"/>
    <dgm:cxn modelId="{EBBBD82B-92A4-413D-8766-62FAD436F059}" type="presParOf" srcId="{B1312A77-A337-47BB-A794-FCCE517D5E6F}" destId="{141279CA-28B0-44B1-B587-047D60FEC81E}" srcOrd="8" destOrd="0" presId="urn:microsoft.com/office/officeart/2005/8/layout/hierarchy4"/>
    <dgm:cxn modelId="{24842AF4-EDA5-4433-BB0A-9DA04FE4B11B}" type="presParOf" srcId="{141279CA-28B0-44B1-B587-047D60FEC81E}" destId="{CA2E1864-9F9D-43BF-9174-DF75D80AE307}" srcOrd="0" destOrd="0" presId="urn:microsoft.com/office/officeart/2005/8/layout/hierarchy4"/>
    <dgm:cxn modelId="{11A6984F-C43F-4601-9157-269E159A08C8}" type="presParOf" srcId="{141279CA-28B0-44B1-B587-047D60FEC81E}" destId="{608BC9BE-7154-44AD-B590-1D3557726A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88110-200A-446B-97E5-95F0B8694C16}">
      <dsp:nvSpPr>
        <dsp:cNvPr id="0" name=""/>
        <dsp:cNvSpPr/>
      </dsp:nvSpPr>
      <dsp:spPr>
        <a:xfrm>
          <a:off x="4041985" y="2548048"/>
          <a:ext cx="2431629" cy="243162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 err="1"/>
            <a:t>Αγροδιατροφικός</a:t>
          </a:r>
          <a:r>
            <a:rPr lang="el-GR" sz="1800" kern="1200" dirty="0"/>
            <a:t> τομέας</a:t>
          </a:r>
        </a:p>
      </dsp:txBody>
      <dsp:txXfrm>
        <a:off x="4398089" y="2904152"/>
        <a:ext cx="1719421" cy="1719421"/>
      </dsp:txXfrm>
    </dsp:sp>
    <dsp:sp modelId="{FFC3D5B0-DD29-4CFD-8B69-D054E7620E37}">
      <dsp:nvSpPr>
        <dsp:cNvPr id="0" name=""/>
        <dsp:cNvSpPr/>
      </dsp:nvSpPr>
      <dsp:spPr>
        <a:xfrm rot="11700000">
          <a:off x="2200609" y="2840921"/>
          <a:ext cx="1811815" cy="693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EE99D-321F-46D0-98EB-958F8CD2BDA4}">
      <dsp:nvSpPr>
        <dsp:cNvPr id="0" name=""/>
        <dsp:cNvSpPr/>
      </dsp:nvSpPr>
      <dsp:spPr>
        <a:xfrm>
          <a:off x="1076453" y="2028943"/>
          <a:ext cx="2310048" cy="184803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Γεωργικό εισόδημα</a:t>
          </a:r>
        </a:p>
      </dsp:txBody>
      <dsp:txXfrm>
        <a:off x="1130580" y="2083070"/>
        <a:ext cx="2201794" cy="1739784"/>
      </dsp:txXfrm>
    </dsp:sp>
    <dsp:sp modelId="{CAB23A08-0425-47BE-A10A-E8ABBD903C97}">
      <dsp:nvSpPr>
        <dsp:cNvPr id="0" name=""/>
        <dsp:cNvSpPr/>
      </dsp:nvSpPr>
      <dsp:spPr>
        <a:xfrm rot="14700000">
          <a:off x="3410648" y="1398852"/>
          <a:ext cx="1811815" cy="693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81249-1B03-4ADC-9588-7E5EF1E57FE4}">
      <dsp:nvSpPr>
        <dsp:cNvPr id="0" name=""/>
        <dsp:cNvSpPr/>
      </dsp:nvSpPr>
      <dsp:spPr>
        <a:xfrm>
          <a:off x="2778679" y="309"/>
          <a:ext cx="2310048" cy="184803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Απαιτήσεις καταναλωτών</a:t>
          </a:r>
        </a:p>
      </dsp:txBody>
      <dsp:txXfrm>
        <a:off x="2832806" y="54436"/>
        <a:ext cx="2201794" cy="1739784"/>
      </dsp:txXfrm>
    </dsp:sp>
    <dsp:sp modelId="{F1B91494-FBE8-4A7E-A624-88E9F4676601}">
      <dsp:nvSpPr>
        <dsp:cNvPr id="0" name=""/>
        <dsp:cNvSpPr/>
      </dsp:nvSpPr>
      <dsp:spPr>
        <a:xfrm rot="17700000">
          <a:off x="5293135" y="1398852"/>
          <a:ext cx="1811815" cy="693014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AC7B2-3EA1-441E-853C-004AB5000134}">
      <dsp:nvSpPr>
        <dsp:cNvPr id="0" name=""/>
        <dsp:cNvSpPr/>
      </dsp:nvSpPr>
      <dsp:spPr>
        <a:xfrm>
          <a:off x="5426872" y="309"/>
          <a:ext cx="2310048" cy="184803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Τεχνολογικές εξελίξεις</a:t>
          </a:r>
        </a:p>
      </dsp:txBody>
      <dsp:txXfrm>
        <a:off x="5480999" y="54436"/>
        <a:ext cx="2201794" cy="1739784"/>
      </dsp:txXfrm>
    </dsp:sp>
    <dsp:sp modelId="{E18CAC21-4CE9-47DC-AA1C-DE8DEDCD7970}">
      <dsp:nvSpPr>
        <dsp:cNvPr id="0" name=""/>
        <dsp:cNvSpPr/>
      </dsp:nvSpPr>
      <dsp:spPr>
        <a:xfrm rot="20700000">
          <a:off x="6503175" y="2840921"/>
          <a:ext cx="1811815" cy="69301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E4D57-6AEE-4EE8-A723-26D9B22BD271}">
      <dsp:nvSpPr>
        <dsp:cNvPr id="0" name=""/>
        <dsp:cNvSpPr/>
      </dsp:nvSpPr>
      <dsp:spPr>
        <a:xfrm>
          <a:off x="7129098" y="2028943"/>
          <a:ext cx="2310048" cy="1848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Διεθνής ανταγωνισμός</a:t>
          </a:r>
        </a:p>
      </dsp:txBody>
      <dsp:txXfrm>
        <a:off x="7183225" y="2083070"/>
        <a:ext cx="2201794" cy="1739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F119-FE58-478D-8129-8D1A66894B2F}">
      <dsp:nvSpPr>
        <dsp:cNvPr id="0" name=""/>
        <dsp:cNvSpPr/>
      </dsp:nvSpPr>
      <dsp:spPr>
        <a:xfrm>
          <a:off x="4220" y="2154"/>
          <a:ext cx="10507158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Γεωργικό εισόδημα</a:t>
          </a:r>
        </a:p>
      </dsp:txBody>
      <dsp:txXfrm>
        <a:off x="73019" y="70953"/>
        <a:ext cx="10369560" cy="2211361"/>
      </dsp:txXfrm>
    </dsp:sp>
    <dsp:sp modelId="{983E262D-EA3C-4444-A4C1-F990027E67C3}">
      <dsp:nvSpPr>
        <dsp:cNvPr id="0" name=""/>
        <dsp:cNvSpPr/>
      </dsp:nvSpPr>
      <dsp:spPr>
        <a:xfrm>
          <a:off x="4220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Παραγωγικότητα</a:t>
          </a:r>
        </a:p>
      </dsp:txBody>
      <dsp:txXfrm>
        <a:off x="61893" y="2686546"/>
        <a:ext cx="1853761" cy="2233613"/>
      </dsp:txXfrm>
    </dsp:sp>
    <dsp:sp modelId="{590ED306-1370-4D74-9BBC-BF3A6552573E}">
      <dsp:nvSpPr>
        <dsp:cNvPr id="0" name=""/>
        <dsp:cNvSpPr/>
      </dsp:nvSpPr>
      <dsp:spPr>
        <a:xfrm>
          <a:off x="2138733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Εισροές</a:t>
          </a:r>
        </a:p>
      </dsp:txBody>
      <dsp:txXfrm>
        <a:off x="2196406" y="2686546"/>
        <a:ext cx="1853761" cy="2233613"/>
      </dsp:txXfrm>
    </dsp:sp>
    <dsp:sp modelId="{CFFC840C-07E1-47A0-A119-7140A7C3DC95}">
      <dsp:nvSpPr>
        <dsp:cNvPr id="0" name=""/>
        <dsp:cNvSpPr/>
      </dsp:nvSpPr>
      <dsp:spPr>
        <a:xfrm>
          <a:off x="4273246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Πρόσβαση σε χρηματοδότηση</a:t>
          </a:r>
        </a:p>
      </dsp:txBody>
      <dsp:txXfrm>
        <a:off x="4330919" y="2686546"/>
        <a:ext cx="1853761" cy="2233613"/>
      </dsp:txXfrm>
    </dsp:sp>
    <dsp:sp modelId="{8504ACC0-A66F-42AE-9EA1-BA36BEC1DBE1}">
      <dsp:nvSpPr>
        <dsp:cNvPr id="0" name=""/>
        <dsp:cNvSpPr/>
      </dsp:nvSpPr>
      <dsp:spPr>
        <a:xfrm>
          <a:off x="6407758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Συλλογική οργάνωση</a:t>
          </a:r>
        </a:p>
      </dsp:txBody>
      <dsp:txXfrm>
        <a:off x="6465431" y="2686546"/>
        <a:ext cx="1853761" cy="2233613"/>
      </dsp:txXfrm>
    </dsp:sp>
    <dsp:sp modelId="{98BF523A-8B9D-4E2D-83AD-E686518D201B}">
      <dsp:nvSpPr>
        <dsp:cNvPr id="0" name=""/>
        <dsp:cNvSpPr/>
      </dsp:nvSpPr>
      <dsp:spPr>
        <a:xfrm>
          <a:off x="8542271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Προστιθέμενη αξία</a:t>
          </a:r>
        </a:p>
      </dsp:txBody>
      <dsp:txXfrm>
        <a:off x="8599944" y="2686546"/>
        <a:ext cx="1853761" cy="223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F119-FE58-478D-8129-8D1A66894B2F}">
      <dsp:nvSpPr>
        <dsp:cNvPr id="0" name=""/>
        <dsp:cNvSpPr/>
      </dsp:nvSpPr>
      <dsp:spPr>
        <a:xfrm>
          <a:off x="3779" y="2154"/>
          <a:ext cx="10508041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400" kern="1200" dirty="0"/>
            <a:t>Απαιτήσεις καταναλωτών για ασφαλή, υγιή και ποιοτικά τρόφιμα σε προσιτές τιμές</a:t>
          </a:r>
        </a:p>
      </dsp:txBody>
      <dsp:txXfrm>
        <a:off x="72578" y="70953"/>
        <a:ext cx="10370443" cy="2211361"/>
      </dsp:txXfrm>
    </dsp:sp>
    <dsp:sp modelId="{983E262D-EA3C-4444-A4C1-F990027E67C3}">
      <dsp:nvSpPr>
        <dsp:cNvPr id="0" name=""/>
        <dsp:cNvSpPr/>
      </dsp:nvSpPr>
      <dsp:spPr>
        <a:xfrm>
          <a:off x="3779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 dirty="0"/>
            <a:t>Μειωμένη επίπτωση στο περιβάλλον</a:t>
          </a:r>
        </a:p>
      </dsp:txBody>
      <dsp:txXfrm>
        <a:off x="72578" y="2697672"/>
        <a:ext cx="3179334" cy="2211361"/>
      </dsp:txXfrm>
    </dsp:sp>
    <dsp:sp modelId="{590ED306-1370-4D74-9BBC-BF3A6552573E}">
      <dsp:nvSpPr>
        <dsp:cNvPr id="0" name=""/>
        <dsp:cNvSpPr/>
      </dsp:nvSpPr>
      <dsp:spPr>
        <a:xfrm>
          <a:off x="3599333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 dirty="0"/>
            <a:t>Ευζωία των ζώων</a:t>
          </a:r>
        </a:p>
      </dsp:txBody>
      <dsp:txXfrm>
        <a:off x="3668132" y="2697672"/>
        <a:ext cx="3179334" cy="2211361"/>
      </dsp:txXfrm>
    </dsp:sp>
    <dsp:sp modelId="{CFFC840C-07E1-47A0-A119-7140A7C3DC95}">
      <dsp:nvSpPr>
        <dsp:cNvPr id="0" name=""/>
        <dsp:cNvSpPr/>
      </dsp:nvSpPr>
      <dsp:spPr>
        <a:xfrm>
          <a:off x="7194888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kern="1200" dirty="0"/>
            <a:t>Ασφάλεια τροφίμων και υγιεινή των ζώων</a:t>
          </a:r>
        </a:p>
      </dsp:txBody>
      <dsp:txXfrm>
        <a:off x="7263687" y="2697672"/>
        <a:ext cx="3179334" cy="2211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F119-FE58-478D-8129-8D1A66894B2F}">
      <dsp:nvSpPr>
        <dsp:cNvPr id="0" name=""/>
        <dsp:cNvSpPr/>
      </dsp:nvSpPr>
      <dsp:spPr>
        <a:xfrm>
          <a:off x="3779" y="2154"/>
          <a:ext cx="10508041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 dirty="0"/>
            <a:t>Προσαρμογή στις νέες τεχνολογικές εξελίξεις</a:t>
          </a:r>
        </a:p>
      </dsp:txBody>
      <dsp:txXfrm>
        <a:off x="72578" y="70953"/>
        <a:ext cx="10370443" cy="2211361"/>
      </dsp:txXfrm>
    </dsp:sp>
    <dsp:sp modelId="{983E262D-EA3C-4444-A4C1-F990027E67C3}">
      <dsp:nvSpPr>
        <dsp:cNvPr id="0" name=""/>
        <dsp:cNvSpPr/>
      </dsp:nvSpPr>
      <dsp:spPr>
        <a:xfrm>
          <a:off x="3779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Νέες τεχνολογίες προσαρμοσμένες στις παραγωγικές συνθήκες της χώρας</a:t>
          </a:r>
        </a:p>
      </dsp:txBody>
      <dsp:txXfrm>
        <a:off x="72578" y="2697672"/>
        <a:ext cx="3179334" cy="2211361"/>
      </dsp:txXfrm>
    </dsp:sp>
    <dsp:sp modelId="{590ED306-1370-4D74-9BBC-BF3A6552573E}">
      <dsp:nvSpPr>
        <dsp:cNvPr id="0" name=""/>
        <dsp:cNvSpPr/>
      </dsp:nvSpPr>
      <dsp:spPr>
        <a:xfrm>
          <a:off x="3599333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Σύστημα μεταφοράς γνώσης</a:t>
          </a:r>
        </a:p>
      </dsp:txBody>
      <dsp:txXfrm>
        <a:off x="3668132" y="2697672"/>
        <a:ext cx="3179334" cy="2211361"/>
      </dsp:txXfrm>
    </dsp:sp>
    <dsp:sp modelId="{CFFC840C-07E1-47A0-A119-7140A7C3DC95}">
      <dsp:nvSpPr>
        <dsp:cNvPr id="0" name=""/>
        <dsp:cNvSpPr/>
      </dsp:nvSpPr>
      <dsp:spPr>
        <a:xfrm>
          <a:off x="7194888" y="2628873"/>
          <a:ext cx="3316932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Γεωργική εκπαίδευση</a:t>
          </a:r>
        </a:p>
      </dsp:txBody>
      <dsp:txXfrm>
        <a:off x="7263687" y="2697672"/>
        <a:ext cx="3179334" cy="2211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BF119-FE58-478D-8129-8D1A66894B2F}">
      <dsp:nvSpPr>
        <dsp:cNvPr id="0" name=""/>
        <dsp:cNvSpPr/>
      </dsp:nvSpPr>
      <dsp:spPr>
        <a:xfrm>
          <a:off x="4220" y="2154"/>
          <a:ext cx="10507158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900" kern="1200" dirty="0"/>
            <a:t>Διεθνής ανταγωνισμός σε όρους τιμών γεωργικών προϊόντων</a:t>
          </a:r>
        </a:p>
      </dsp:txBody>
      <dsp:txXfrm>
        <a:off x="73019" y="70953"/>
        <a:ext cx="10369560" cy="2211361"/>
      </dsp:txXfrm>
    </dsp:sp>
    <dsp:sp modelId="{BEEAC4CE-ECEE-49C8-9E49-EBAD242A2307}">
      <dsp:nvSpPr>
        <dsp:cNvPr id="0" name=""/>
        <dsp:cNvSpPr/>
      </dsp:nvSpPr>
      <dsp:spPr>
        <a:xfrm>
          <a:off x="4220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Κόστος παραγωγής</a:t>
          </a:r>
        </a:p>
      </dsp:txBody>
      <dsp:txXfrm>
        <a:off x="61893" y="2686546"/>
        <a:ext cx="1853761" cy="2233613"/>
      </dsp:txXfrm>
    </dsp:sp>
    <dsp:sp modelId="{CFFC840C-07E1-47A0-A119-7140A7C3DC95}">
      <dsp:nvSpPr>
        <dsp:cNvPr id="0" name=""/>
        <dsp:cNvSpPr/>
      </dsp:nvSpPr>
      <dsp:spPr>
        <a:xfrm>
          <a:off x="2138733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Κόστος συμμόρφωσης με περιβαλλοντικές απαιτήσεις</a:t>
          </a:r>
        </a:p>
      </dsp:txBody>
      <dsp:txXfrm>
        <a:off x="2196406" y="2686546"/>
        <a:ext cx="1853761" cy="2233613"/>
      </dsp:txXfrm>
    </dsp:sp>
    <dsp:sp modelId="{9C5A74C7-2CC4-4D64-83CB-6AEA1FB67E68}">
      <dsp:nvSpPr>
        <dsp:cNvPr id="0" name=""/>
        <dsp:cNvSpPr/>
      </dsp:nvSpPr>
      <dsp:spPr>
        <a:xfrm>
          <a:off x="4273246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Έλλειψη συλλογικής οργάνωσης</a:t>
          </a:r>
        </a:p>
      </dsp:txBody>
      <dsp:txXfrm>
        <a:off x="4330919" y="2686546"/>
        <a:ext cx="1853761" cy="2233613"/>
      </dsp:txXfrm>
    </dsp:sp>
    <dsp:sp modelId="{88EB854F-14A4-44BD-A9CA-7595F64B2AC7}">
      <dsp:nvSpPr>
        <dsp:cNvPr id="0" name=""/>
        <dsp:cNvSpPr/>
      </dsp:nvSpPr>
      <dsp:spPr>
        <a:xfrm>
          <a:off x="6407758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Μικρό μέγεθος παραγωγής</a:t>
          </a:r>
          <a:endParaRPr lang="el-GR" sz="1900" kern="1200" dirty="0"/>
        </a:p>
      </dsp:txBody>
      <dsp:txXfrm>
        <a:off x="6465431" y="2686546"/>
        <a:ext cx="1853761" cy="2233613"/>
      </dsp:txXfrm>
    </dsp:sp>
    <dsp:sp modelId="{CA2E1864-9F9D-43BF-9174-DF75D80AE307}">
      <dsp:nvSpPr>
        <dsp:cNvPr id="0" name=""/>
        <dsp:cNvSpPr/>
      </dsp:nvSpPr>
      <dsp:spPr>
        <a:xfrm>
          <a:off x="8542271" y="2628873"/>
          <a:ext cx="1969107" cy="234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Απελευθέρωση εμπορίου</a:t>
          </a:r>
        </a:p>
      </dsp:txBody>
      <dsp:txXfrm>
        <a:off x="8599944" y="2686546"/>
        <a:ext cx="1853761" cy="223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0.83288</cdr:x>
      <cdr:y>0.2153</cdr:y>
    </cdr:from>
    <cdr:to>
      <cdr:x>0.91983</cdr:x>
      <cdr:y>0.39891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58187" y="10721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0.46336</cdr:x>
      <cdr:y>0.3291</cdr:y>
    </cdr:from>
    <cdr:to>
      <cdr:x>0.60366</cdr:x>
      <cdr:y>0.47292</cdr:y>
    </cdr:to>
    <cdr:sp macro="" textlink="">
      <cdr:nvSpPr>
        <cdr:cNvPr id="4" name="Επεξήγηση με επάνω βέλος 3"/>
        <cdr:cNvSpPr/>
      </cdr:nvSpPr>
      <cdr:spPr>
        <a:xfrm xmlns:a="http://schemas.openxmlformats.org/drawingml/2006/main">
          <a:off x="3025939" y="1651965"/>
          <a:ext cx="916221" cy="721929"/>
        </a:xfrm>
        <a:prstGeom xmlns:a="http://schemas.openxmlformats.org/drawingml/2006/main" prst="up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l-GR" sz="1200" dirty="0"/>
            <a:t>38% του συνόλου</a:t>
          </a:r>
          <a:endParaRPr lang="el-GR" sz="105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0.87978</cdr:x>
      <cdr:y>0.15921</cdr:y>
    </cdr:from>
    <cdr:to>
      <cdr:x>0.98795</cdr:x>
      <cdr:y>0.24166</cdr:y>
    </cdr:to>
    <cdr:sp macro="" textlink="">
      <cdr:nvSpPr>
        <cdr:cNvPr id="2" name="Επεξήγηση με επάνω βέλος 1"/>
        <cdr:cNvSpPr/>
      </cdr:nvSpPr>
      <cdr:spPr>
        <a:xfrm xmlns:a="http://schemas.openxmlformats.org/drawingml/2006/main">
          <a:off x="4919011" y="799163"/>
          <a:ext cx="604788" cy="41388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dirty="0"/>
            <a:t>4,2%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0.87564</cdr:x>
      <cdr:y>0.43365</cdr:y>
    </cdr:from>
    <cdr:to>
      <cdr:x>0.98756</cdr:x>
      <cdr:y>0.51595</cdr:y>
    </cdr:to>
    <cdr:sp macro="" textlink="">
      <cdr:nvSpPr>
        <cdr:cNvPr id="2" name="Επεξήγηση με επάνω βέλος 1"/>
        <cdr:cNvSpPr/>
      </cdr:nvSpPr>
      <cdr:spPr>
        <a:xfrm xmlns:a="http://schemas.openxmlformats.org/drawingml/2006/main">
          <a:off x="4731853" y="2180923"/>
          <a:ext cx="604788" cy="41388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sz="1200" dirty="0"/>
            <a:t>17,2%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0.86729</cdr:x>
      <cdr:y>0.60333</cdr:y>
    </cdr:from>
    <cdr:to>
      <cdr:x>0.91581</cdr:x>
      <cdr:y>0.68258</cdr:y>
    </cdr:to>
    <cdr:sp macro="" textlink="">
      <cdr:nvSpPr>
        <cdr:cNvPr id="3" name="Επεξήγηση με κάτω βέλος 2"/>
        <cdr:cNvSpPr/>
      </cdr:nvSpPr>
      <cdr:spPr>
        <a:xfrm xmlns:a="http://schemas.openxmlformats.org/drawingml/2006/main">
          <a:off x="9120110" y="3004600"/>
          <a:ext cx="510140" cy="394636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l-GR" dirty="0"/>
            <a:t>7% </a:t>
          </a:r>
        </a:p>
      </cdr:txBody>
    </cdr:sp>
  </cdr:relSizeAnchor>
  <cdr:relSizeAnchor xmlns:cdr="http://schemas.openxmlformats.org/drawingml/2006/chartDrawing">
    <cdr:from>
      <cdr:x>0.86912</cdr:x>
      <cdr:y>0.06656</cdr:y>
    </cdr:from>
    <cdr:to>
      <cdr:x>0.91423</cdr:x>
      <cdr:y>0.1458</cdr:y>
    </cdr:to>
    <cdr:sp macro="" textlink="">
      <cdr:nvSpPr>
        <cdr:cNvPr id="5" name="Επεξήγηση με κάτω βέλος 4"/>
        <cdr:cNvSpPr/>
      </cdr:nvSpPr>
      <cdr:spPr>
        <a:xfrm xmlns:a="http://schemas.openxmlformats.org/drawingml/2006/main">
          <a:off x="9139362" y="331451"/>
          <a:ext cx="474313" cy="394636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l-GR" dirty="0"/>
            <a:t>32%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BBA54-DB5D-47D0-98F4-1353ECB8E92C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86ABA-1C96-4F48-AC2D-56DF96DAEB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56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B0A9-0E4E-4D13-98F3-CFCC0E04C99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A089-481F-4AD5-B18E-136F6BA69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FFCE0-C9DC-3848-8390-2FAA8D7881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FF02B8B-3E59-9845-9189-C0DE07E5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127" b="33754"/>
          <a:stretch/>
        </p:blipFill>
        <p:spPr>
          <a:xfrm>
            <a:off x="0" y="0"/>
            <a:ext cx="12258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653776-C319-784C-A97E-2CB1EB9E8BAB}"/>
              </a:ext>
            </a:extLst>
          </p:cNvPr>
          <p:cNvSpPr txBox="1">
            <a:spLocks/>
          </p:cNvSpPr>
          <p:nvPr userDrawn="1"/>
        </p:nvSpPr>
        <p:spPr>
          <a:xfrm>
            <a:off x="3180491" y="759133"/>
            <a:ext cx="590385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</a:t>
            </a:r>
          </a:p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Στρατηγικού Σχεδίου ΚΑΠ 2021-2027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922AFF-B3E7-BB4F-9C83-4D0D92BFEF8B}"/>
              </a:ext>
            </a:extLst>
          </p:cNvPr>
          <p:cNvSpPr txBox="1">
            <a:spLocks/>
          </p:cNvSpPr>
          <p:nvPr userDrawn="1"/>
        </p:nvSpPr>
        <p:spPr>
          <a:xfrm>
            <a:off x="3180491" y="1501454"/>
            <a:ext cx="5903851" cy="49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ΣΕΡΡΕΣ</a:t>
            </a:r>
            <a:r>
              <a:rPr lang="el-GR" sz="1400" b="1" baseline="0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r>
              <a:rPr lang="el-GR" sz="1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ΔΕΚΕΜΒΡΙΟΥ 2019</a:t>
            </a:r>
            <a:endParaRPr lang="en-US" sz="1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AF4F9EBB-6A70-B840-A7C2-ECCE0089A2B8}"/>
              </a:ext>
            </a:extLst>
          </p:cNvPr>
          <p:cNvSpPr/>
          <p:nvPr userDrawn="1"/>
        </p:nvSpPr>
        <p:spPr>
          <a:xfrm>
            <a:off x="0" y="6121400"/>
            <a:ext cx="12258472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74B3352F-7AB9-7D40-BEC1-EF26B2E2E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816" y="0"/>
            <a:ext cx="297656" cy="68580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0CCD19BB-D135-9E4F-944C-410B95E78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0"/>
            <a:ext cx="29765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46C854-27E7-3942-811C-658BA251D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4130" y="6261100"/>
            <a:ext cx="5486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09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88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9496-37C3-4146-8925-1EB8500B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4A63-61D2-434E-A8FB-5720E521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BACC-3976-B64B-A4A4-59C5D52C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55F0-0D38-C845-BAF1-1EE94F4D3510}" type="datetime1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346A-2764-4C42-BA6B-FC164056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F986-4202-884E-94A6-46771E0F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077C74-55C8-4241-86B3-A9F24AFA9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802" y="365125"/>
            <a:ext cx="8030661" cy="703821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735"/>
            <a:ext cx="10515600" cy="49792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0" hasCustomPrompt="1"/>
          </p:nvPr>
        </p:nvSpPr>
        <p:spPr>
          <a:xfrm>
            <a:off x="836613" y="6284913"/>
            <a:ext cx="10541000" cy="317500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l-GR" dirty="0"/>
              <a:t>Πηγή: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0850D5-FBAA-3648-B4A6-717045A89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463" y="292023"/>
            <a:ext cx="2033782" cy="776994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 userDrawn="1"/>
        </p:nvCxnSpPr>
        <p:spPr>
          <a:xfrm>
            <a:off x="1905802" y="1069017"/>
            <a:ext cx="1006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8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FF02B8B-3E59-9845-9189-C0DE07E5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127" b="33754"/>
          <a:stretch/>
        </p:blipFill>
        <p:spPr>
          <a:xfrm>
            <a:off x="0" y="0"/>
            <a:ext cx="12258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AF4F9EBB-6A70-B840-A7C2-ECCE0089A2B8}"/>
              </a:ext>
            </a:extLst>
          </p:cNvPr>
          <p:cNvSpPr/>
          <p:nvPr userDrawn="1"/>
        </p:nvSpPr>
        <p:spPr>
          <a:xfrm>
            <a:off x="0" y="6121400"/>
            <a:ext cx="12258472" cy="73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0CCD19BB-D135-9E4F-944C-410B95E78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0"/>
            <a:ext cx="29765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4B3352F-7AB9-7D40-BEC1-EF26B2E2E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816" y="0"/>
            <a:ext cx="297656" cy="685800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5246C854-27E7-3942-811C-658BA251D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4130" y="6261100"/>
            <a:ext cx="5486400" cy="457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653776-C319-784C-A97E-2CB1EB9E8BAB}"/>
              </a:ext>
            </a:extLst>
          </p:cNvPr>
          <p:cNvSpPr txBox="1">
            <a:spLocks/>
          </p:cNvSpPr>
          <p:nvPr userDrawn="1"/>
        </p:nvSpPr>
        <p:spPr>
          <a:xfrm>
            <a:off x="3180491" y="759133"/>
            <a:ext cx="5903851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</a:t>
            </a:r>
          </a:p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Στρατηγικού Σχεδίου ΚΑΠ 2021-2027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2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9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017" y="1157592"/>
            <a:ext cx="5591783" cy="50193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47864"/>
            <a:ext cx="5403715" cy="5029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70850D5-FBAA-3648-B4A6-717045A89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463" y="292023"/>
            <a:ext cx="2033782" cy="776994"/>
          </a:xfrm>
          <a:prstGeom prst="rect">
            <a:avLst/>
          </a:prstGeom>
        </p:spPr>
      </p:pic>
      <p:cxnSp>
        <p:nvCxnSpPr>
          <p:cNvPr id="9" name="Ευθεία γραμμή σύνδεσης 8"/>
          <p:cNvCxnSpPr/>
          <p:nvPr userDrawn="1"/>
        </p:nvCxnSpPr>
        <p:spPr>
          <a:xfrm>
            <a:off x="1905802" y="1069017"/>
            <a:ext cx="1006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54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9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3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32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7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9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1CDE-430C-4D64-9675-011AC18B45EF}" type="datetimeFigureOut">
              <a:rPr lang="el-GR" smtClean="0"/>
              <a:t>19/12/2019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410C-2CA7-4057-8743-34DA59E692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9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s://ec.europa.eu/info/food-farming-fisheries/key-policies/common-agricultural-policy/cap-glance/cme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1894"/>
            <a:ext cx="9144000" cy="1048728"/>
          </a:xfrm>
        </p:spPr>
        <p:txBody>
          <a:bodyPr>
            <a:normAutofit/>
          </a:bodyPr>
          <a:lstStyle/>
          <a:p>
            <a:r>
              <a:rPr lang="el-GR" dirty="0"/>
              <a:t>ΚΑΠ μετά το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1742"/>
            <a:ext cx="4572000" cy="9360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1600" b="1" dirty="0"/>
              <a:t>Χ. Θεοδωρίδου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Τμήμα ΚΑΠ και Ευρωπαϊκών Σχέσεων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Υπουργείο Αγροτικής Ανάπτυξης και Τροφίμων</a:t>
            </a:r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1C42A-2C7E-44E3-A7CE-BDD5086D4D1D}"/>
              </a:ext>
            </a:extLst>
          </p:cNvPr>
          <p:cNvSpPr txBox="1"/>
          <p:nvPr/>
        </p:nvSpPr>
        <p:spPr>
          <a:xfrm>
            <a:off x="1524001" y="312761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Βασικά σημεία της μεταρρύθμισης </a:t>
            </a:r>
          </a:p>
          <a:p>
            <a:pPr algn="ctr"/>
            <a:r>
              <a:rPr lang="el-GR" sz="3200" dirty="0"/>
              <a:t>και προκλήσεις για τον </a:t>
            </a:r>
            <a:r>
              <a:rPr lang="el-GR" sz="3200" dirty="0" err="1"/>
              <a:t>αγροδιατροφικό</a:t>
            </a:r>
            <a:r>
              <a:rPr lang="el-GR" sz="3200" dirty="0"/>
              <a:t> τομέα</a:t>
            </a:r>
            <a:endParaRPr lang="en-US" sz="3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F2D4B69-A74D-4174-A322-99C55B07A69E}"/>
              </a:ext>
            </a:extLst>
          </p:cNvPr>
          <p:cNvSpPr txBox="1">
            <a:spLocks/>
          </p:cNvSpPr>
          <p:nvPr/>
        </p:nvSpPr>
        <p:spPr>
          <a:xfrm>
            <a:off x="6229149" y="4271822"/>
            <a:ext cx="4572000" cy="936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600" b="1"/>
              <a:t>Κ. Αποστολόπουλος</a:t>
            </a:r>
          </a:p>
          <a:p>
            <a:pPr>
              <a:spcBef>
                <a:spcPts val="0"/>
              </a:spcBef>
            </a:pPr>
            <a:r>
              <a:rPr lang="el-GR" sz="1600"/>
              <a:t>Μονάδα Αξιολόγησης</a:t>
            </a:r>
          </a:p>
          <a:p>
            <a:pPr>
              <a:spcBef>
                <a:spcPts val="0"/>
              </a:spcBef>
            </a:pPr>
            <a:r>
              <a:rPr lang="el-GR" sz="1600"/>
              <a:t>Ειδική Υπηρεσία Διαχείρισης ΠΑΑ 2014 – 2020</a:t>
            </a:r>
          </a:p>
          <a:p>
            <a:endParaRPr lang="el-GR" sz="160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5284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96178" y="365126"/>
            <a:ext cx="8056344" cy="704918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Πως διαμορφώνεται η κατάσταση στο κοινωνικό κεφάλαιο;</a:t>
            </a:r>
            <a:br>
              <a:rPr lang="el-GR" sz="1600" dirty="0"/>
            </a:br>
            <a:r>
              <a:rPr lang="el-GR" sz="2200" dirty="0"/>
              <a:t>Σημαντική οργάνωση στα οπωροκηπευτικά, μικρή στις ελιές</a:t>
            </a: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248037"/>
              </p:ext>
            </p:extLst>
          </p:nvPr>
        </p:nvGraphicFramePr>
        <p:xfrm>
          <a:off x="428625" y="1157288"/>
          <a:ext cx="653044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7151571" y="1147864"/>
            <a:ext cx="4424343" cy="5029099"/>
          </a:xfrm>
        </p:spPr>
        <p:txBody>
          <a:bodyPr>
            <a:normAutofit/>
          </a:bodyPr>
          <a:lstStyle/>
          <a:p>
            <a:r>
              <a:rPr lang="el-GR" sz="2400" dirty="0"/>
              <a:t>Το 2016 </a:t>
            </a:r>
          </a:p>
          <a:p>
            <a:pPr lvl="1"/>
            <a:r>
              <a:rPr lang="el-GR" sz="2000" dirty="0"/>
              <a:t>οι εκμεταλλεύσεις που συμμετείχαν σε Οργανώσεις Ελαιουργικών Φορέων αποτελούσαν το 9,5% του συνόλου των ελαιουργικών εκμεταλλεύσεων</a:t>
            </a:r>
          </a:p>
          <a:p>
            <a:pPr lvl="1"/>
            <a:r>
              <a:rPr lang="el-GR" sz="2000" dirty="0"/>
              <a:t>οι εκμεταλλεύσεις που συμμετείχαν σε Οργανώσεις Παραγωγών οπωροκηπευτικών αποτελούσαν το 38% του συνόλου των εκμεταλλεύσεων που ειδικεύονται στα οπωροκηπευτικά</a:t>
            </a:r>
          </a:p>
        </p:txBody>
      </p:sp>
      <p:sp>
        <p:nvSpPr>
          <p:cNvPr id="3" name="Επεξήγηση με κάτω βέλος 2"/>
          <p:cNvSpPr/>
          <p:nvPr/>
        </p:nvSpPr>
        <p:spPr>
          <a:xfrm>
            <a:off x="3397724" y="1607428"/>
            <a:ext cx="1029903" cy="567891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/>
              <a:t>9,5% του συνόλου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ΕΥΔ ΠΑΑ</a:t>
            </a:r>
            <a:r>
              <a:rPr lang="el-GR" sz="1200" b="1" dirty="0"/>
              <a:t>, </a:t>
            </a:r>
            <a:r>
              <a:rPr lang="el-GR" sz="1200" dirty="0" err="1"/>
              <a:t>ΥπΑΑΤ</a:t>
            </a:r>
            <a:r>
              <a:rPr lang="el-GR" sz="1200" dirty="0"/>
              <a:t> – Δ/</a:t>
            </a:r>
            <a:r>
              <a:rPr lang="el-GR" sz="1200" dirty="0" err="1"/>
              <a:t>νση</a:t>
            </a:r>
            <a:r>
              <a:rPr lang="el-GR" sz="1200" dirty="0"/>
              <a:t> Πληροφορικής (ΜΟΠΟ)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99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905802" y="365126"/>
            <a:ext cx="8037095" cy="704918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dirty="0"/>
              <a:t>Πως συμβάλει ο </a:t>
            </a:r>
            <a:r>
              <a:rPr lang="el-GR" dirty="0" err="1"/>
              <a:t>αγροδιατροφικός</a:t>
            </a:r>
            <a:r>
              <a:rPr lang="el-GR" dirty="0"/>
              <a:t> τομέας στο Ακαθάριστο Εθνικό Προϊόν;</a:t>
            </a:r>
            <a:br>
              <a:rPr lang="el-GR" dirty="0"/>
            </a:br>
            <a:r>
              <a:rPr lang="el-GR" sz="2300" dirty="0"/>
              <a:t>Ψηλά η γεωργία, χαμηλά η μεταποίηση σε σχέση με την ΕΕ</a:t>
            </a:r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0427234"/>
              </p:ext>
            </p:extLst>
          </p:nvPr>
        </p:nvGraphicFramePr>
        <p:xfrm>
          <a:off x="428625" y="1157288"/>
          <a:ext cx="5591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Θέση περιεχομένου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8032055"/>
              </p:ext>
            </p:extLst>
          </p:nvPr>
        </p:nvGraphicFramePr>
        <p:xfrm>
          <a:off x="6172200" y="1147763"/>
          <a:ext cx="5403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Κοινοί δείκτες πλαισίου </a:t>
            </a:r>
            <a:r>
              <a:rPr lang="en-US" sz="1200" dirty="0"/>
              <a:t>(https://ec.europa.eu/info/food-farming-fisheries/key-policies/common-agricultural-policy/cap-glance/cmef)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758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57677" y="365125"/>
            <a:ext cx="8065970" cy="703821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Πώς συγκρίνεται το γεωργικό εισόδημα με τους μισθούς στους άλλους τομείς;</a:t>
            </a:r>
            <a:br>
              <a:rPr lang="el-GR" sz="1600" dirty="0"/>
            </a:br>
            <a:r>
              <a:rPr lang="el-GR" sz="2400" dirty="0"/>
              <a:t>Συγκρίσιμο εισόδημα, υψηλά σε σχέση με την ΕΕ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69708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Επεξήγηση με επάνω βέλος 8"/>
          <p:cNvSpPr/>
          <p:nvPr/>
        </p:nvSpPr>
        <p:spPr>
          <a:xfrm>
            <a:off x="10407535" y="3774366"/>
            <a:ext cx="632999" cy="413886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/>
              <a:t>48,3%</a:t>
            </a:r>
          </a:p>
        </p:txBody>
      </p:sp>
      <p:sp>
        <p:nvSpPr>
          <p:cNvPr id="11" name="Επεξήγηση με κάτω βέλος 7"/>
          <p:cNvSpPr/>
          <p:nvPr/>
        </p:nvSpPr>
        <p:spPr>
          <a:xfrm>
            <a:off x="10407535" y="1439333"/>
            <a:ext cx="577873" cy="398896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93,4%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Κοινοί δείκτες πλαισίου </a:t>
            </a:r>
            <a:r>
              <a:rPr lang="en-US" sz="1200" dirty="0"/>
              <a:t>(https://ec.europa.eu/info/food-farming-fisheries/key-policies/common-agricultural-policy/cap-glance/cmef)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950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96178" y="365125"/>
            <a:ext cx="8027468" cy="703821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dirty="0"/>
              <a:t>Πόσο σημαντικές είναι οι άμεσες ενισχύσεις στη στήριξη του γεωργικού εισοδήματος;</a:t>
            </a:r>
            <a:br>
              <a:rPr lang="el-GR" dirty="0"/>
            </a:br>
            <a:r>
              <a:rPr lang="el-GR" sz="2200" dirty="0"/>
              <a:t>Οι άμεσες ενισχύσεις δίχτυ προστασίας του γεωργικού εισοδήματος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00" y="1196975"/>
            <a:ext cx="7838399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n-US" sz="1200" dirty="0"/>
              <a:t>DG AGRI - CAP indicators dashboard (https://</a:t>
            </a:r>
            <a:r>
              <a:rPr lang="en-US" sz="1200" dirty="0" err="1"/>
              <a:t>agridata.ec.europa.eu</a:t>
            </a:r>
            <a:r>
              <a:rPr lang="en-US" sz="1200" dirty="0"/>
              <a:t>/extensions/</a:t>
            </a:r>
            <a:r>
              <a:rPr lang="en-US" sz="1200" dirty="0" err="1"/>
              <a:t>DashboardIndicators</a:t>
            </a:r>
            <a:r>
              <a:rPr lang="en-US" sz="1200" dirty="0"/>
              <a:t>/</a:t>
            </a:r>
            <a:r>
              <a:rPr lang="en-US" sz="1200" dirty="0" err="1"/>
              <a:t>FarmIncome.html</a:t>
            </a:r>
            <a:r>
              <a:rPr lang="en-US" sz="1200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01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καταναλωτών: βασικές παράμετροι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764055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7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n-US" dirty="0"/>
              <a:t>DG-AGRI, Assessing farmers' cost of compliance with EU legislation in the fields of environment, animal welfare and food safety. Final Report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dirty="0"/>
              <a:t>Πόσο σημαντικό είναι το κόστος ανταπόκρισης στις απαιτήσεις των καταναλωτών;</a:t>
            </a:r>
            <a:br>
              <a:rPr lang="el-GR" dirty="0"/>
            </a:br>
            <a:r>
              <a:rPr lang="el-GR" sz="2200" dirty="0"/>
              <a:t>Σχετικά χαμηλό κόστος αλλά υψηλότερο από χώρες εκτός ΕΕ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487849"/>
              </p:ext>
            </p:extLst>
          </p:nvPr>
        </p:nvGraphicFramePr>
        <p:xfrm>
          <a:off x="617393" y="1009404"/>
          <a:ext cx="11206472" cy="492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82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Τεχνολογικές εξελίξεις: βασικές παράμετροι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37423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5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6172" y="365125"/>
            <a:ext cx="8210349" cy="703821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dirty="0"/>
              <a:t>Πως διαμορφώνονται οι δυνατότητες για έρευνα και τεχνολογική ανάπτυξη στη γεωργία;</a:t>
            </a:r>
            <a:br>
              <a:rPr lang="el-GR" dirty="0"/>
            </a:br>
            <a:r>
              <a:rPr lang="el-GR" sz="2800" dirty="0"/>
              <a:t>Οι δαπάνες για ΕΤΑΚ στη γεωργία είναι χαμηλές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350826"/>
              </p:ext>
            </p:extLst>
          </p:nvPr>
        </p:nvGraphicFramePr>
        <p:xfrm>
          <a:off x="867076" y="1239203"/>
          <a:ext cx="1051560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64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0296" y="365125"/>
            <a:ext cx="8354729" cy="703821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Υπάρχει ένα λειτουργικό σύστημα που να μεταφέρει τη γνώση στους γεωργούς;</a:t>
            </a:r>
            <a:br>
              <a:rPr lang="el-GR" sz="1600" dirty="0"/>
            </a:br>
            <a:r>
              <a:rPr lang="el-GR" sz="2400" dirty="0"/>
              <a:t>Το σύστημα μεταφοράς γνώσης δεν είναι αποτελεσματικό</a:t>
            </a:r>
            <a:endParaRPr lang="el-GR" sz="25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3661"/>
            <a:ext cx="10515600" cy="3866615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l-GR" b="0" dirty="0"/>
              <a:t>Έκθεση </a:t>
            </a:r>
            <a:r>
              <a:rPr lang="en-US" b="0" dirty="0"/>
              <a:t>PRO - AKIS</a:t>
            </a: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249268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28800" y="365125"/>
            <a:ext cx="8085221" cy="703821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Πως διαμορφώνεται η κατάσταση στο ανθρώπινο κεφάλαιο;</a:t>
            </a:r>
            <a:br>
              <a:rPr lang="el-GR" sz="1600" dirty="0"/>
            </a:br>
            <a:r>
              <a:rPr lang="el-GR" sz="2400" dirty="0"/>
              <a:t>Πολύ χαμηλό επίπεδο κατάρτισης των γεωργών</a:t>
            </a: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28132"/>
              </p:ext>
            </p:extLst>
          </p:nvPr>
        </p:nvGraphicFramePr>
        <p:xfrm>
          <a:off x="745784" y="1086138"/>
          <a:ext cx="1051560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Κοινοί δείκτες πλαισίου </a:t>
            </a:r>
            <a:r>
              <a:rPr lang="en-US" sz="1200" dirty="0"/>
              <a:t>(https://ec.europa.eu/info/food-farming-fisheries/key-policies/common-agricultural-policy/cap-glance/cmef)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03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38" y="1119239"/>
            <a:ext cx="9266872" cy="73699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Πολυετές Δημοσιονομικό Πλαίσιο 2021-2027</a:t>
            </a:r>
            <a:endParaRPr lang="en-US" sz="2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799538" y="1856233"/>
            <a:ext cx="974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		Προκλήσεις &amp; προτεραιότητες ΕΕ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901954" y="2633473"/>
            <a:ext cx="9326878" cy="227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Αποχώρηση Ηνωμένου Βασιλείου</a:t>
            </a:r>
          </a:p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Μετανάστευση, προσφυγικό, εσωτερική &amp; εξωτερική ασφάλεια,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άμυνα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spcAft>
                <a:spcPts val="600"/>
              </a:spcAft>
              <a:buClr>
                <a:srgbClr val="000000"/>
              </a:buClr>
              <a:buSzPct val="75000"/>
              <a:buFontTx/>
              <a:buBlip>
                <a:blip r:embed="rId3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Κλιματική αλλαγή/περιβάλλον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Πιέσεις στον προϋπολογισμό της ΕΕ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39725" algn="just">
              <a:buClr>
                <a:srgbClr val="000000"/>
              </a:buClr>
              <a:buSzPct val="75000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Μειώσεις στον προϋπολογισμό της ΚΑΠ μετά το 2020</a:t>
            </a:r>
            <a:endParaRPr lang="el-GR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Δεξιό βέλος"/>
          <p:cNvSpPr/>
          <p:nvPr/>
        </p:nvSpPr>
        <p:spPr>
          <a:xfrm>
            <a:off x="2275028" y="4524452"/>
            <a:ext cx="795528" cy="2560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0" y="2201875"/>
            <a:ext cx="1332768" cy="39945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467F0D-AF55-B444-BFD2-D9E06A02C12C}"/>
              </a:ext>
            </a:extLst>
          </p:cNvPr>
          <p:cNvSpPr txBox="1">
            <a:spLocks/>
          </p:cNvSpPr>
          <p:nvPr/>
        </p:nvSpPr>
        <p:spPr>
          <a:xfrm>
            <a:off x="2143354" y="5339871"/>
            <a:ext cx="9187891" cy="571035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l-GR" sz="3100" dirty="0">
                <a:latin typeface="Arial" pitchFamily="34" charset="0"/>
                <a:cs typeface="Arial" pitchFamily="34" charset="0"/>
              </a:rPr>
              <a:t>ΠΔΠ: Αρμοδιότητα του Ευρωπαϊκού Συμβουλίου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16 - Δεξιό βέλος"/>
          <p:cNvSpPr/>
          <p:nvPr/>
        </p:nvSpPr>
        <p:spPr>
          <a:xfrm>
            <a:off x="2275028" y="4011169"/>
            <a:ext cx="795528" cy="25603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23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Διεθνής ανταγωνισμός: βασικές παράμετροι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4453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75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8017" y="6264207"/>
            <a:ext cx="10933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/>
              <a:t>Πηγή:    </a:t>
            </a:r>
            <a:r>
              <a:rPr lang="el-GR" sz="1050" dirty="0"/>
              <a:t>Κοινοί δείκτες πλαισίου </a:t>
            </a:r>
            <a:r>
              <a:rPr lang="en-US" sz="1050" dirty="0"/>
              <a:t>(</a:t>
            </a:r>
            <a:r>
              <a:rPr lang="en-US" sz="1050" dirty="0">
                <a:hlinkClick r:id="rId2"/>
              </a:rPr>
              <a:t>https://ec.europa.eu/info/food-farming-fisheries/key-policies/common-agricultural-policy/cap-glance/cmef</a:t>
            </a:r>
            <a:r>
              <a:rPr lang="en-US" sz="1050" dirty="0"/>
              <a:t>)</a:t>
            </a:r>
            <a:r>
              <a:rPr lang="el-GR" sz="1050" dirty="0"/>
              <a:t> και ΟΠΕΚΕΠΕ - ΟΣΔΕ</a:t>
            </a:r>
            <a:endParaRPr lang="el-GR" sz="14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746791"/>
              </p:ext>
            </p:extLst>
          </p:nvPr>
        </p:nvGraphicFramePr>
        <p:xfrm>
          <a:off x="6172200" y="1147763"/>
          <a:ext cx="5403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9151905"/>
              </p:ext>
            </p:extLst>
          </p:nvPr>
        </p:nvGraphicFramePr>
        <p:xfrm>
          <a:off x="428017" y="1157288"/>
          <a:ext cx="5591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249" y="2410691"/>
            <a:ext cx="1178877" cy="2506807"/>
          </a:xfrm>
          <a:prstGeom prst="rect">
            <a:avLst/>
          </a:prstGeom>
        </p:spPr>
      </p:pic>
      <p:sp>
        <p:nvSpPr>
          <p:cNvPr id="8" name="Τίτλος 4"/>
          <p:cNvSpPr txBox="1">
            <a:spLocks/>
          </p:cNvSpPr>
          <p:nvPr/>
        </p:nvSpPr>
        <p:spPr>
          <a:xfrm>
            <a:off x="1905802" y="365125"/>
            <a:ext cx="8030661" cy="70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kern="0" dirty="0">
                <a:solidFill>
                  <a:sysClr val="windowText" lastClr="000000"/>
                </a:solidFill>
              </a:rPr>
              <a:t>Πόση γη χρησιμοποιεί κάθε εκμετάλλευση;</a:t>
            </a:r>
            <a:br>
              <a:rPr lang="el-GR" sz="1600" kern="0" dirty="0">
                <a:solidFill>
                  <a:sysClr val="windowText" lastClr="000000"/>
                </a:solidFill>
              </a:rPr>
            </a:br>
            <a:r>
              <a:rPr lang="el-GR" sz="2400" kern="0" dirty="0">
                <a:solidFill>
                  <a:sysClr val="windowText" lastClr="000000"/>
                </a:solidFill>
              </a:rPr>
              <a:t>Μικρό μέγεθος με τάση συγκέντρωσης, συγκρίσιμο με ΕΕ</a:t>
            </a:r>
          </a:p>
        </p:txBody>
      </p:sp>
    </p:spTree>
    <p:extLst>
      <p:ext uri="{BB962C8B-B14F-4D97-AF65-F5344CB8AC3E}">
        <p14:creationId xmlns:p14="http://schemas.microsoft.com/office/powerpoint/2010/main" val="116558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n-US" dirty="0"/>
              <a:t>DG-AGRI, Statistical Factsheet (https://ec.europa.eu/info/sites/info/files/food-farming-fisheries/farming/documents/agri-statistical-factsheet-el_en.pdf)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84" y="1075281"/>
            <a:ext cx="8668986" cy="5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Πως διαμορφώνεται η κατάσταση στο εμπόριο γεωργικών προϊόντων;</a:t>
            </a:r>
            <a:br>
              <a:rPr lang="el-GR" sz="1600" dirty="0"/>
            </a:br>
            <a:r>
              <a:rPr lang="el-GR" sz="2400" dirty="0"/>
              <a:t>Θετικό ισοζύγιο εκτός ΕΕ, αρνητικό εντός ΕΕ</a:t>
            </a:r>
          </a:p>
        </p:txBody>
      </p:sp>
    </p:spTree>
    <p:extLst>
      <p:ext uri="{BB962C8B-B14F-4D97-AF65-F5344CB8AC3E}">
        <p14:creationId xmlns:p14="http://schemas.microsoft.com/office/powerpoint/2010/main" val="237225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6" y="1770677"/>
            <a:ext cx="1738335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2598234" y="1271244"/>
            <a:ext cx="8821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Arial" pitchFamily="34" charset="0"/>
                <a:cs typeface="Arial" pitchFamily="34" charset="0"/>
              </a:rPr>
              <a:t>Ορισμός ενεργού γεωργού-ΚΑΠ 2014-2020</a:t>
            </a:r>
          </a:p>
          <a:p>
            <a:pPr algn="ctr"/>
            <a:endParaRPr lang="el-G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Γεωργός που έλαβε κατά το προηγούμενο οικονομικό έτος άμεσες ενισχύσεις έως 5.000 €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Γεωργός  που έλαβε άμεσες ενισχύσεις άνω των 5.000€, εφόσον το ετήσιο ποσό των άμεσων ενισχύσεών του αποτελεί τουλάχιστον το 5% των συνολικών εσόδων που απέκτησε από μη γεωργικές δραστηριότητες κατά το προηγούμενο οικονομικό έτος</a:t>
            </a:r>
          </a:p>
          <a:p>
            <a:pPr algn="just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Κατ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επάγγελμα αγρότης-Εθνική νομοθεσία</a:t>
            </a:r>
          </a:p>
          <a:p>
            <a:pPr algn="ctr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Γεωργός που λαμβάνει από την απασχόλησή του σε αγροτική δραστηριότητα το 50% τουλάχιστον του συνολικού ετήσιου εισοδήματος του και  ασχολείται επαγγελματικά με αγροτική δραστηριότητα στην εκμετάλλευσή του τουλάχιστον κατά 30% του συνολικού ετήσιου χρόνου εργασίας του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8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1" y="2779776"/>
            <a:ext cx="1133856" cy="331498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Σέρρες, 19/12/2019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598842" y="2508752"/>
            <a:ext cx="10042656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Ορισμοί</a:t>
            </a:r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Πραγματικός γεωργός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Υποχρεωτική εφαρμογή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Η γεωργική δραστηριότητα να αποτελεί σημαντικό μέρος των συνολικών οικονομικών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δραστηριοτήτων ή η κύρια επιχειρηματική δραστηριότητα να είναι γεωργική, χωρίς να    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αποκλείονται οι γεωργοί με πολλαπλές δραστηριότητες</a:t>
            </a:r>
          </a:p>
          <a:p>
            <a:pPr>
              <a:spcAft>
                <a:spcPts val="600"/>
              </a:spcAft>
            </a:pP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61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1" y="2752609"/>
            <a:ext cx="812732" cy="315807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13" y="1215663"/>
            <a:ext cx="9963216" cy="705949"/>
          </a:xfrm>
        </p:spPr>
        <p:txBody>
          <a:bodyPr>
            <a:noAutofit/>
          </a:bodyPr>
          <a:lstStyle/>
          <a:p>
            <a:pPr algn="ctr"/>
            <a:b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 </a:t>
            </a:r>
            <a:b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ΠΔΠ 2021-2027</a:t>
            </a:r>
            <a:b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136037" y="2933395"/>
            <a:ext cx="8770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Font typeface="Calibri" pitchFamily="34" charset="0"/>
              <a:buChar char="–"/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defRPr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182563" indent="-182563" algn="just"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899770" y="1921612"/>
            <a:ext cx="10521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l-G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36037" y="2995440"/>
            <a:ext cx="89025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b="1" dirty="0">
                <a:latin typeface="Arial" pitchFamily="34" charset="0"/>
                <a:ea typeface="Arial" pitchFamily="34" charset="0"/>
                <a:cs typeface="Arial" pitchFamily="34" charset="0"/>
              </a:rPr>
              <a:t>Πρόταση Ε. Επιτροπής</a:t>
            </a: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: Τα επίπεδα των άμεσων  ενισχύσεων ανά εκτάριο μεταξύ των κ-μ θα συνεχίσουν να συγκλίνουν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Για όλα τα κ-μ με άμεσες ενισχύσεις κάτω του 90% του μέσου όρου της ΕΕ-27, το χάσμα μεταξύ του σημερινού επιπέδου τους και του 90% του μέσου όρου των άμεσων ενισχύσεων της ΕΕ θα κλείσει κατά 50%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tabLst>
                <a:tab pos="2813050" algn="l"/>
              </a:tabLst>
            </a:pPr>
            <a:r>
              <a:rPr lang="el-GR" sz="2000" dirty="0">
                <a:latin typeface="Arial" pitchFamily="34" charset="0"/>
                <a:ea typeface="Arial" pitchFamily="34" charset="0"/>
                <a:cs typeface="Arial" pitchFamily="34" charset="0"/>
              </a:rPr>
              <a:t>Η σύγκλιση θα χρηματοδοτηθεί από όλα τα κ-μ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Shape 1"/>
          <p:cNvSpPr txBox="1">
            <a:spLocks noChangeArrowheads="1"/>
          </p:cNvSpPr>
          <p:nvPr/>
        </p:nvSpPr>
        <p:spPr bwMode="auto">
          <a:xfrm>
            <a:off x="3101644" y="2194560"/>
            <a:ext cx="7117689" cy="41655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Εξωτερική σύγκλιση των άμεσων ενισχύσεων</a:t>
            </a: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809037" y="5800954"/>
            <a:ext cx="7117689" cy="416555"/>
          </a:xfrm>
          <a:prstGeom prst="rect">
            <a:avLst/>
          </a:prstGeom>
          <a:solidFill>
            <a:schemeClr val="accent5"/>
          </a:solidFill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Απόφαση Ευρωπαϊκού Συμβουλίου</a:t>
            </a:r>
          </a:p>
        </p:txBody>
      </p:sp>
    </p:spTree>
    <p:extLst>
      <p:ext uri="{BB962C8B-B14F-4D97-AF65-F5344CB8AC3E}">
        <p14:creationId xmlns:p14="http://schemas.microsoft.com/office/powerpoint/2010/main" val="299029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B50BA8-B565-304D-9921-471BE308E1C4}"/>
              </a:ext>
            </a:extLst>
          </p:cNvPr>
          <p:cNvSpPr txBox="1">
            <a:spLocks/>
          </p:cNvSpPr>
          <p:nvPr/>
        </p:nvSpPr>
        <p:spPr>
          <a:xfrm>
            <a:off x="427186" y="413290"/>
            <a:ext cx="6434472" cy="502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89043-52FD-6D4D-98B6-88DC5BBD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DFC31E-4ADD-964C-B03B-553F1E16374B}"/>
              </a:ext>
            </a:extLst>
          </p:cNvPr>
          <p:cNvCxnSpPr/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23">
            <a:extLst>
              <a:ext uri="{FF2B5EF4-FFF2-40B4-BE49-F238E27FC236}">
                <a16:creationId xmlns:a16="http://schemas.microsoft.com/office/drawing/2014/main" id="{B747E694-A476-0146-AE61-BF71931D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134" y="550322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z="3400" smtClean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3400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877" y="1441094"/>
            <a:ext cx="9816999" cy="42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7" y="1646331"/>
            <a:ext cx="1650330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2728570" y="1770278"/>
            <a:ext cx="859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Βασική εισοδηματική στήριξη για τη βιωσιμότητα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3057754" y="3401568"/>
            <a:ext cx="8100183" cy="1323439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pPr algn="just"/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Καθεστώς βασικής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Τα κ-μ που εφαρμόζουν το καθεστώς, μπορούν να αποφασίσουν τη συνέχιση χορήγησης της βασικής ενίσχυσης βάσει δικαιωμάτων ενίσχυσης. Εάν όχι, τα δικαιώματα ενίσχυσης λήγουν στις 31/12/2020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2583665" y="1215663"/>
            <a:ext cx="8837563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3057754" y="2487168"/>
            <a:ext cx="836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Καθεστώς ενιαίας στρεμματικής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Χορήγηση με τη μορφή ετήσιας ενίσχυσης ανά επιλέξιμο εκτάριο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2539522" y="5193792"/>
            <a:ext cx="9007212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Περιφερειακό σύστημα και στις δύο περιπτώσεις: Διαφοροποίηση του ποσού της βασικής ενίσχυσης μεταξύ ομάδων περιοχών που αντιμετωπίζουν παρόμοιες κοινωνικοοικονομικές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ή αγρονομικές συνθήκες</a:t>
            </a:r>
          </a:p>
        </p:txBody>
      </p:sp>
    </p:spTree>
    <p:extLst>
      <p:ext uri="{BB962C8B-B14F-4D97-AF65-F5344CB8AC3E}">
        <p14:creationId xmlns:p14="http://schemas.microsoft.com/office/powerpoint/2010/main" val="4170259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31" y="1646331"/>
            <a:ext cx="1738335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282" y="1119238"/>
            <a:ext cx="8441740" cy="651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9489F7B-50E2-1843-8D1C-A91E1B145F4F}"/>
              </a:ext>
            </a:extLst>
          </p:cNvPr>
          <p:cNvSpPr txBox="1"/>
          <p:nvPr/>
        </p:nvSpPr>
        <p:spPr>
          <a:xfrm>
            <a:off x="3356045" y="2307907"/>
            <a:ext cx="797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3057754" y="2172614"/>
            <a:ext cx="7983140" cy="3016210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Καθεστώς βασικής ενίσχυσης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Συνέχιση της εσωτερικής σύγκλισης</a:t>
            </a:r>
          </a:p>
          <a:p>
            <a:pPr algn="just"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αργότερο έως το έτος 2026, όλα τα δικαιώματα ενίσχυσης θα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πρέπει να έχουν αξία τουλάχιστον 75% του μέσου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προβλεπόμενου μοναδιαίου ποσού για το έτος υποβολής</a:t>
            </a:r>
          </a:p>
          <a:p>
            <a:pPr algn="just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αιτήσεων το 2026 </a:t>
            </a:r>
          </a:p>
          <a:p>
            <a:pPr algn="just">
              <a:spcAft>
                <a:spcPts val="600"/>
              </a:spcAft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κ-μ μπορούν να καθορίσουν μέγιστη μείωση που δεν μπορεί να</a:t>
            </a: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είναι κατώτερη του 30%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2948026" y="5321808"/>
            <a:ext cx="8471001" cy="118872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Εθνικό απόθεμα δικαιωμάτων ενίσχυσης</a:t>
            </a:r>
          </a:p>
          <a:p>
            <a:pPr algn="ctr"/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Προτεραιότητα σε νέους γεωργούς  ή νεοεισερχόμενους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Χορήγηση Δ.Ε. ή αύξηση της αξίας των Δ.Ε.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TextShape 1"/>
          <p:cNvSpPr txBox="1">
            <a:spLocks noChangeArrowheads="1"/>
          </p:cNvSpPr>
          <p:nvPr/>
        </p:nvSpPr>
        <p:spPr bwMode="auto">
          <a:xfrm>
            <a:off x="3356046" y="1646331"/>
            <a:ext cx="6636518" cy="41655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Εσωτερική σύγκλιση</a:t>
            </a:r>
          </a:p>
        </p:txBody>
      </p:sp>
    </p:spTree>
    <p:extLst>
      <p:ext uri="{BB962C8B-B14F-4D97-AF65-F5344CB8AC3E}">
        <p14:creationId xmlns:p14="http://schemas.microsoft.com/office/powerpoint/2010/main" val="3139560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094"/>
            <a:ext cx="711274" cy="186176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57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3" y="1119238"/>
            <a:ext cx="9963216" cy="460846"/>
          </a:xfrm>
        </p:spPr>
        <p:txBody>
          <a:bodyPr>
            <a:normAutofit/>
          </a:bodyPr>
          <a:lstStyle/>
          <a:p>
            <a:pPr algn="ctr"/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Χρηματοδοτικές κατανομές</a:t>
            </a:r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8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427186" y="1719995"/>
            <a:ext cx="5549332" cy="270843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Παρεμβάσεις άμεσων ενισχύσεων (ΕΓΤΕ)</a:t>
            </a:r>
          </a:p>
          <a:p>
            <a:pPr algn="ctr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Συνδεδεμένη ενίσχυση έως 10% + 2% πρωτεϊνούχες καλλιέργειες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2% των άμεσων ενισχύσεων για το στόχο της προσέλκυσης νέων γεωργών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Έως 3% για τομεακές παρεμβάσεις σε «άλλους τομείς»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F02CD-A1C5-2442-8E5D-BE8E2F4FF968}"/>
              </a:ext>
            </a:extLst>
          </p:cNvPr>
          <p:cNvSpPr txBox="1"/>
          <p:nvPr/>
        </p:nvSpPr>
        <p:spPr>
          <a:xfrm>
            <a:off x="7315200" y="4593946"/>
            <a:ext cx="3986698" cy="954107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/>
          </a:p>
          <a:p>
            <a:pPr>
              <a:buFontTx/>
              <a:buChar char="-"/>
            </a:pPr>
            <a:endParaRPr lang="el-G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430062" y="1719995"/>
            <a:ext cx="5335522" cy="26468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Παρεμβάσεις αγροτικής ανάπτυξης (ΕΓΤΑΑ)</a:t>
            </a:r>
          </a:p>
          <a:p>
            <a:pPr algn="just"/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30% για περιβαλλοντικές/ κλιματικές δεσμεύσεις 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-Τουλάχιστον 5% για την τοπική ανάπτυξη,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-Έως 4% για τεχνική βοήθεια</a:t>
            </a:r>
          </a:p>
          <a:p>
            <a:pPr algn="just">
              <a:spcAft>
                <a:spcPts val="60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052967" y="4890094"/>
            <a:ext cx="10573206" cy="16312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l-GR" sz="2000" u="sng" dirty="0"/>
              <a:t>Ευελιξία μεταξύ Πυλώνων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/>
              <a:t>-Έως 15% μεταξύ άμεσων ενισχύσεων και αγροτικής ανάπτυξης και αντίστροφα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/>
              <a:t>-Έως 15% από άμεσες σε αγροτική ανάπτυξη μόνο για περιβαλλοντικούς/κλιματικούς στόχους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l-GR" sz="2000" dirty="0"/>
              <a:t>- 2% για τους νέους γεωργούς από άμεσες ενισχύσεις σε αγροτική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16448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3AB-B8AC-5F40-A16C-AB958192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4" y="1646331"/>
            <a:ext cx="1332768" cy="4550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B0CD-77AB-C040-A274-B3939E5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67F0D-AF55-B444-BFD2-D9E06A02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374" y="1293356"/>
            <a:ext cx="8092118" cy="705949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100" b="1" dirty="0">
                <a:latin typeface="Arial" pitchFamily="34" charset="0"/>
                <a:cs typeface="Arial" pitchFamily="34" charset="0"/>
              </a:rPr>
              <a:t>Προϋπολογισμός για την ΚΑΠ μετά το 2020</a:t>
            </a:r>
            <a:br>
              <a:rPr lang="el-GR" sz="3100" dirty="0">
                <a:latin typeface="Arial" pitchFamily="34" charset="0"/>
                <a:cs typeface="Arial" pitchFamily="34" charset="0"/>
              </a:rPr>
            </a:b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15F9E-A10E-E84A-A668-86BC179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E78FCB-6595-1D4F-B054-38892A43D449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50396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Σέρρες, 19/12/2019</a:t>
            </a: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E8646C-2957-EF4B-A638-D61A15202B0A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C52EC2-1BF2-EB4F-8526-FCE4859F9F5D}"/>
              </a:ext>
            </a:extLst>
          </p:cNvPr>
          <p:cNvSpPr txBox="1"/>
          <p:nvPr/>
        </p:nvSpPr>
        <p:spPr>
          <a:xfrm>
            <a:off x="2137067" y="2201876"/>
            <a:ext cx="9409667" cy="3785652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365 δις ευρώ για την περίοδο 2021-2027</a:t>
            </a:r>
          </a:p>
          <a:p>
            <a:pPr marL="0" lvl="1" algn="just"/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Μείωση περίπου 5% σε τρέχουσες τιμές ή 15% σε σταθερές τιμές, σε σύγκριση          </a:t>
            </a:r>
          </a:p>
          <a:p>
            <a:pPr marL="0" lvl="1" algn="just"/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με τρέχουσα περίοδο </a:t>
            </a:r>
          </a:p>
          <a:p>
            <a:pPr algn="just">
              <a:buBlip>
                <a:blip r:embed="rId5"/>
              </a:buBlip>
            </a:pP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buBlip>
                <a:blip r:embed="rId5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Ελλάδα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18,263 δις €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(τρέχουσες τιμές)</a:t>
            </a: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14,255 δις € για τις άμεσες ενισχύσεις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3,567 δις € για την αγροτική ανάπτυξη και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440 εκ. € για τα επιχειρησιακά προγράμματα </a:t>
            </a:r>
          </a:p>
          <a:p>
            <a:pPr lvl="1" algn="just"/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endParaRPr lang="el-G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137067" y="5376673"/>
            <a:ext cx="9409667" cy="12769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Τι ποσοστό αφιερώνει ο προϋπολογισμός της ΕΕ για την ΚΑΠ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l-G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Περίοδος 2014-2020: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37.6% (EΕ-28)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Περίοδος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ea typeface="Wingdings" pitchFamily="2" charset="2"/>
                <a:cs typeface="Arial" pitchFamily="34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2021-2027: 28.5% (ΕΕ-27)</a:t>
            </a:r>
          </a:p>
          <a:p>
            <a:pPr algn="ctr"/>
            <a:endParaRPr lang="el-GR" dirty="0"/>
          </a:p>
        </p:txBody>
      </p:sp>
      <p:sp>
        <p:nvSpPr>
          <p:cNvPr id="17" name="16 - Δεξιό βέλος"/>
          <p:cNvSpPr/>
          <p:nvPr/>
        </p:nvSpPr>
        <p:spPr>
          <a:xfrm>
            <a:off x="6254496" y="5894222"/>
            <a:ext cx="453543" cy="192024"/>
          </a:xfrm>
          <a:prstGeom prst="rightArrow">
            <a:avLst>
              <a:gd name="adj1" fmla="val 50000"/>
              <a:gd name="adj2" fmla="val 7381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91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577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54F0B4-7F17-0842-B85D-5F57C181896B}"/>
              </a:ext>
            </a:extLst>
          </p:cNvPr>
          <p:cNvSpPr txBox="1"/>
          <p:nvPr/>
        </p:nvSpPr>
        <p:spPr>
          <a:xfrm>
            <a:off x="1593245" y="2691447"/>
            <a:ext cx="1004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45" y="1119238"/>
            <a:ext cx="9827984" cy="437571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endParaRPr lang="en-US" sz="2400" b="1" dirty="0">
              <a:solidFill>
                <a:srgbClr val="005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754851" y="1704442"/>
            <a:ext cx="10881050" cy="76983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dirty="0"/>
              <a:t>Μείωση των άμεσων ενισχύσεων (</a:t>
            </a:r>
            <a:r>
              <a:rPr lang="en-US" dirty="0"/>
              <a:t>capping)</a:t>
            </a:r>
            <a:r>
              <a:rPr lang="el-GR" dirty="0"/>
              <a:t>: κλιμακωτά πάνω από 60.000€ &amp; πλήρης μείωση άνω των 100.000€                         </a:t>
            </a:r>
          </a:p>
          <a:p>
            <a:pPr algn="just"/>
            <a:r>
              <a:rPr lang="el-GR" dirty="0"/>
              <a:t>                           Κατά προτεραιότητα προς αναδιανεμητική ή άμεσες ενισχύσεις ή αγροτική ανάπτυξη </a:t>
            </a:r>
          </a:p>
        </p:txBody>
      </p:sp>
      <p:sp>
        <p:nvSpPr>
          <p:cNvPr id="19" name="18 - Δεξιό βέλος"/>
          <p:cNvSpPr/>
          <p:nvPr/>
        </p:nvSpPr>
        <p:spPr>
          <a:xfrm>
            <a:off x="1302238" y="2112264"/>
            <a:ext cx="58201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525294" y="2691447"/>
            <a:ext cx="10895935" cy="36728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47638" indent="-147638" algn="ctr">
              <a:spcBef>
                <a:spcPts val="200"/>
              </a:spcBef>
              <a:buClr>
                <a:srgbClr val="000000"/>
              </a:buClr>
            </a:pPr>
            <a:r>
              <a:rPr lang="el-G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Παρεμβάσεις Άμεσων Ενισχύσεων</a:t>
            </a:r>
          </a:p>
          <a:p>
            <a:pPr marL="147638" indent="-147638" algn="ctr">
              <a:spcBef>
                <a:spcPts val="200"/>
              </a:spcBef>
              <a:buClr>
                <a:srgbClr val="000000"/>
              </a:buClr>
            </a:pPr>
            <a:endParaRPr lang="el-G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Βασική εισοδηματική ενίσχυση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Συμπληρωματική αναδιανεμητική εισοδηματική ενίσχυση από μεγαλύτερες προς   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μικρότερες &amp;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-μεσαίες εκμεταλλεύσεις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Συμπληρωματική εισοδηματική ενίσχυση για τους νέους γεωργούς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Ενίσχυση για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-καλλιεργητές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ΝΕΟ: Σχήματα για το περιβάλλον και το κλίμα (οικολογικά σχήματα) </a:t>
            </a:r>
          </a:p>
          <a:p>
            <a:pPr marL="147638" indent="-147638" algn="just">
              <a:spcAft>
                <a:spcPts val="60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Συνδεδεμένη ενίσχυση</a:t>
            </a:r>
          </a:p>
          <a:p>
            <a:pPr marL="182563" indent="-182563" algn="just">
              <a:spcAft>
                <a:spcPts val="600"/>
              </a:spcAft>
              <a:buBlip>
                <a:blip r:embed="rId4"/>
              </a:buBlip>
              <a:defRPr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Ειδική ενίσχυση για το βαμβάκι (Ελλάδα, Ισπανία, Πορτογαλία, Βουλγαρία)</a:t>
            </a:r>
            <a:endParaRPr lang="el-GR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770" y="5610758"/>
            <a:ext cx="632564" cy="11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6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4" y="2918764"/>
            <a:ext cx="1054134" cy="306506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458013" y="1215663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Shape 1"/>
          <p:cNvSpPr txBox="1">
            <a:spLocks noChangeArrowheads="1"/>
          </p:cNvSpPr>
          <p:nvPr/>
        </p:nvSpPr>
        <p:spPr bwMode="auto">
          <a:xfrm>
            <a:off x="2033625" y="1733702"/>
            <a:ext cx="8763609" cy="735597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Τομεακές παρεμβάσεις 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2801722" y="2816352"/>
            <a:ext cx="7902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πωροκηπευτικά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ελισσοκομικά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προϊόντα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Αμπελοοινικός</a:t>
            </a: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τομέας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Ελαιόλαδο και επιτραπέζιες ελιές 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Λυκίσκος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Νέο: Άλλοι τομείς</a:t>
            </a:r>
          </a:p>
        </p:txBody>
      </p:sp>
    </p:spTree>
    <p:extLst>
      <p:ext uri="{BB962C8B-B14F-4D97-AF65-F5344CB8AC3E}">
        <p14:creationId xmlns:p14="http://schemas.microsoft.com/office/powerpoint/2010/main" val="2966139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279414-0B1F-6145-95A6-1018460E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2" y="2456599"/>
            <a:ext cx="1062105" cy="366622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4F184B-0645-D246-9D5A-3EC17095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2973" y="625773"/>
            <a:ext cx="2743200" cy="365125"/>
          </a:xfrm>
        </p:spPr>
        <p:txBody>
          <a:bodyPr/>
          <a:lstStyle/>
          <a:p>
            <a:fld id="{61077C74-55C8-4241-86B3-A9F24AFA9F5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EE7A2F-1495-E046-884A-04647335A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4344" y="0"/>
            <a:ext cx="29765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4B93EC-973E-4B4C-B6EB-013BF6932FFC}"/>
              </a:ext>
            </a:extLst>
          </p:cNvPr>
          <p:cNvSpPr txBox="1">
            <a:spLocks/>
          </p:cNvSpPr>
          <p:nvPr/>
        </p:nvSpPr>
        <p:spPr>
          <a:xfrm>
            <a:off x="427186" y="413289"/>
            <a:ext cx="6659414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Ημερίδα προετοιμασίας για την κατάρτιση του Στρατηγικού Σχεδίου ΚΑΠ 2021-2027, </a:t>
            </a:r>
          </a:p>
          <a:p>
            <a:r>
              <a:rPr lang="el-GR" sz="1200" b="1" dirty="0">
                <a:solidFill>
                  <a:srgbClr val="005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Σέρρες, 19/12/2019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ECC400-23E7-7245-90FA-1126D508B8E7}"/>
              </a:ext>
            </a:extLst>
          </p:cNvPr>
          <p:cNvCxnSpPr>
            <a:cxnSpLocks/>
          </p:cNvCxnSpPr>
          <p:nvPr/>
        </p:nvCxnSpPr>
        <p:spPr>
          <a:xfrm>
            <a:off x="525294" y="1029810"/>
            <a:ext cx="11021440" cy="0"/>
          </a:xfrm>
          <a:prstGeom prst="line">
            <a:avLst/>
          </a:prstGeom>
          <a:ln w="12700">
            <a:solidFill>
              <a:srgbClr val="005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9EC1FFB-41E6-D14A-8A7E-03C73023B98E}"/>
              </a:ext>
            </a:extLst>
          </p:cNvPr>
          <p:cNvSpPr txBox="1">
            <a:spLocks/>
          </p:cNvSpPr>
          <p:nvPr/>
        </p:nvSpPr>
        <p:spPr>
          <a:xfrm>
            <a:off x="1458013" y="1215663"/>
            <a:ext cx="9963216" cy="705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5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Πρόταση κανονισμού για τα Στρατηγικά Σχέδια της ΚΑΠ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Shape 1"/>
          <p:cNvSpPr txBox="1">
            <a:spLocks noChangeArrowheads="1"/>
          </p:cNvSpPr>
          <p:nvPr/>
        </p:nvSpPr>
        <p:spPr bwMode="auto">
          <a:xfrm>
            <a:off x="2281237" y="1726388"/>
            <a:ext cx="8259965" cy="555954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lIns="45720" tIns="45000" rIns="45720" bIns="45000" anchor="ctr"/>
          <a:lstStyle/>
          <a:p>
            <a:pPr algn="ctr"/>
            <a:r>
              <a:rPr lang="el-GR" sz="2400" b="1" dirty="0">
                <a:latin typeface="Arial" pitchFamily="34" charset="0"/>
                <a:cs typeface="Arial" pitchFamily="34" charset="0"/>
              </a:rPr>
              <a:t>Παρεμβάσεις αγροτικής ανάπτυξης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2553004" y="2648102"/>
            <a:ext cx="877092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Περιβαλλοντικές και κλιματικές ή άλλες δεσμεύσεις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Περιοχές με φυσικούς ή άλλους περιορισμούς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Μειονεκτικές περιοχές λόγω συγκεκριμένων υποχρεωτικών απαιτήσεων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Επενδύσεις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Εγκατάσταση νέων γεωργών και σύσταση αγροτικών επιχειρήσεων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Εργαλεία διαχείρισης κινδύνων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Συνεργασία </a:t>
            </a:r>
          </a:p>
          <a:p>
            <a:pPr marL="120650" indent="-120650">
              <a:spcAft>
                <a:spcPts val="600"/>
              </a:spcAft>
              <a:buClr>
                <a:srgbClr val="000000"/>
              </a:buClr>
              <a:buBlip>
                <a:blip r:embed="rId5"/>
              </a:buBlip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  Ανταλλαγή γνώσεων και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28680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βασικές προκλήσεις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51617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70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Γεωργικό εισόδημα: βασικές παράμετροι</a:t>
            </a: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14471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84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905803" y="365126"/>
            <a:ext cx="8037094" cy="70491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Πόσο παραγωγική είναι η εργασία στον </a:t>
            </a:r>
            <a:r>
              <a:rPr lang="el-GR" sz="1600" dirty="0" err="1"/>
              <a:t>αγροδιατροφικό</a:t>
            </a:r>
            <a:r>
              <a:rPr lang="el-GR" sz="1600" dirty="0"/>
              <a:t> τομέα;</a:t>
            </a:r>
            <a:br>
              <a:rPr lang="el-GR" sz="1600" dirty="0"/>
            </a:br>
            <a:r>
              <a:rPr lang="el-GR" sz="2400" dirty="0"/>
              <a:t>Χαμηλή σε σχέση με ΕΕ με τάση απόκλισης</a:t>
            </a:r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5752851"/>
              </p:ext>
            </p:extLst>
          </p:nvPr>
        </p:nvGraphicFramePr>
        <p:xfrm>
          <a:off x="428625" y="1157288"/>
          <a:ext cx="5591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Θέση περιεχομένου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8080765"/>
              </p:ext>
            </p:extLst>
          </p:nvPr>
        </p:nvGraphicFramePr>
        <p:xfrm>
          <a:off x="6172200" y="1147763"/>
          <a:ext cx="5403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Επεξήγηση με επάνω βέλος 8"/>
          <p:cNvSpPr/>
          <p:nvPr/>
        </p:nvSpPr>
        <p:spPr>
          <a:xfrm>
            <a:off x="5303518" y="3510815"/>
            <a:ext cx="757990" cy="413886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/>
              <a:t>14.425</a:t>
            </a:r>
          </a:p>
        </p:txBody>
      </p:sp>
      <p:sp>
        <p:nvSpPr>
          <p:cNvPr id="10" name="Επεξήγηση με επάνω βέλος 9"/>
          <p:cNvSpPr/>
          <p:nvPr/>
        </p:nvSpPr>
        <p:spPr>
          <a:xfrm>
            <a:off x="10846065" y="3500388"/>
            <a:ext cx="757990" cy="413886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200" dirty="0"/>
              <a:t>45.884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Κοινοί δείκτες πλαισίου </a:t>
            </a:r>
            <a:r>
              <a:rPr lang="en-US" sz="1200" dirty="0"/>
              <a:t>(https://ec.europa.eu/info/food-farming-fisheries/key-policies/common-agricultural-policy/cap-glance/cmef)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64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4679" y="365125"/>
            <a:ext cx="7988968" cy="703821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Πως συγκρίνεται το κόστος εισροών στην Ελλάδα σε σχέση με την ΕΕ;</a:t>
            </a:r>
            <a:br>
              <a:rPr lang="el-GR" sz="1600" dirty="0"/>
            </a:br>
            <a:r>
              <a:rPr lang="el-GR" sz="2500" dirty="0"/>
              <a:t>Το κόστος εισροών στην Ελλάδα είναι σχετικά χαμηλό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n-US" b="0" dirty="0"/>
              <a:t>FADN</a:t>
            </a:r>
            <a:r>
              <a:rPr lang="el-GR" b="0" dirty="0"/>
              <a:t> 2017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61847"/>
              </p:ext>
            </p:extLst>
          </p:nvPr>
        </p:nvGraphicFramePr>
        <p:xfrm>
          <a:off x="838200" y="1196975"/>
          <a:ext cx="10515600" cy="497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Επεξήγηση με κάτω βέλος 6"/>
          <p:cNvSpPr/>
          <p:nvPr/>
        </p:nvSpPr>
        <p:spPr>
          <a:xfrm>
            <a:off x="2250669" y="2269142"/>
            <a:ext cx="510217" cy="394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1,33</a:t>
            </a:r>
          </a:p>
        </p:txBody>
      </p:sp>
      <p:sp>
        <p:nvSpPr>
          <p:cNvPr id="8" name="Επεξήγηση με κάτω βέλος 7"/>
          <p:cNvSpPr/>
          <p:nvPr/>
        </p:nvSpPr>
        <p:spPr>
          <a:xfrm>
            <a:off x="9634890" y="2739176"/>
            <a:ext cx="1414913" cy="394664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Μέσος όρος ΕΕ: 1,14</a:t>
            </a:r>
          </a:p>
        </p:txBody>
      </p:sp>
    </p:spTree>
    <p:extLst>
      <p:ext uri="{BB962C8B-B14F-4D97-AF65-F5344CB8AC3E}">
        <p14:creationId xmlns:p14="http://schemas.microsoft.com/office/powerpoint/2010/main" val="292996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86553" y="365126"/>
            <a:ext cx="8065970" cy="70491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l-GR" sz="1600" dirty="0"/>
              <a:t>Ποιες κατηγορίες εισροών έχουν σχετικά μεγαλύτερο κόστος;</a:t>
            </a:r>
            <a:br>
              <a:rPr lang="el-GR" sz="1600" dirty="0"/>
            </a:br>
            <a:r>
              <a:rPr lang="el-GR" sz="2400" dirty="0"/>
              <a:t>Οι γενικές δαπάνες έχουν σχετικά μεγαλύτερο κόστος</a:t>
            </a:r>
          </a:p>
        </p:txBody>
      </p:sp>
      <p:graphicFrame>
        <p:nvGraphicFramePr>
          <p:cNvPr id="10" name="Θέση περιεχομένου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9687094"/>
              </p:ext>
            </p:extLst>
          </p:nvPr>
        </p:nvGraphicFramePr>
        <p:xfrm>
          <a:off x="6239575" y="1186263"/>
          <a:ext cx="5403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Θέση περιεχομένου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673555"/>
              </p:ext>
            </p:extLst>
          </p:nvPr>
        </p:nvGraphicFramePr>
        <p:xfrm>
          <a:off x="496000" y="1195788"/>
          <a:ext cx="55911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Επεξήγηση με κάτω βέλος 14"/>
          <p:cNvSpPr/>
          <p:nvPr/>
        </p:nvSpPr>
        <p:spPr>
          <a:xfrm>
            <a:off x="697353" y="1987590"/>
            <a:ext cx="510217" cy="394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3,42</a:t>
            </a:r>
          </a:p>
        </p:txBody>
      </p:sp>
      <p:sp>
        <p:nvSpPr>
          <p:cNvPr id="16" name="Επεξήγηση με κάτω βέλος 15"/>
          <p:cNvSpPr/>
          <p:nvPr/>
        </p:nvSpPr>
        <p:spPr>
          <a:xfrm>
            <a:off x="8501838" y="2958137"/>
            <a:ext cx="510217" cy="394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4,86</a:t>
            </a:r>
          </a:p>
        </p:txBody>
      </p:sp>
      <p:sp>
        <p:nvSpPr>
          <p:cNvPr id="8" name="Θέση περιεχομένου 3"/>
          <p:cNvSpPr txBox="1">
            <a:spLocks/>
          </p:cNvSpPr>
          <p:nvPr/>
        </p:nvSpPr>
        <p:spPr>
          <a:xfrm>
            <a:off x="836613" y="6284913"/>
            <a:ext cx="1054100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tx1"/>
                </a:solidFill>
              </a:rPr>
              <a:t>Πηγή: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FADN</a:t>
            </a:r>
            <a:r>
              <a:rPr lang="el-GR" dirty="0">
                <a:solidFill>
                  <a:schemeClr val="tx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69397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1600" dirty="0">
                <a:latin typeface="+mn-lt"/>
              </a:rPr>
              <a:t>Πως διαμορφώνεται η πρόσβαση σε χρηματοδότηση για τον </a:t>
            </a:r>
            <a:r>
              <a:rPr lang="el-GR" sz="1600" dirty="0" err="1">
                <a:latin typeface="+mn-lt"/>
              </a:rPr>
              <a:t>αγροδιατροφικό</a:t>
            </a:r>
            <a:r>
              <a:rPr lang="el-GR" sz="1600" dirty="0">
                <a:latin typeface="+mn-lt"/>
              </a:rPr>
              <a:t> τομέα;</a:t>
            </a:r>
            <a:br>
              <a:rPr lang="el-GR" sz="1600" dirty="0">
                <a:latin typeface="+mn-lt"/>
              </a:rPr>
            </a:br>
            <a:r>
              <a:rPr lang="el-GR" sz="2200" dirty="0">
                <a:latin typeface="+mn-lt"/>
              </a:rPr>
              <a:t>Πολύ μεγάλο χρηματοδοτικό κενό στη γεωργία και τη μεταποίηση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47627"/>
              </p:ext>
            </p:extLst>
          </p:nvPr>
        </p:nvGraphicFramePr>
        <p:xfrm>
          <a:off x="790575" y="1162050"/>
          <a:ext cx="11163300" cy="496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Βέλος επάνω-κάτω 7"/>
          <p:cNvSpPr/>
          <p:nvPr/>
        </p:nvSpPr>
        <p:spPr>
          <a:xfrm>
            <a:off x="5091111" y="3681410"/>
            <a:ext cx="271463" cy="904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950617" y="343852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2.692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8178" y="452398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2.436</a:t>
            </a:r>
            <a:endParaRPr lang="el-GR" sz="1200" dirty="0"/>
          </a:p>
        </p:txBody>
      </p:sp>
      <p:sp>
        <p:nvSpPr>
          <p:cNvPr id="11" name="Βέλος επάνω-κάτω 10"/>
          <p:cNvSpPr/>
          <p:nvPr/>
        </p:nvSpPr>
        <p:spPr>
          <a:xfrm>
            <a:off x="10425111" y="2081210"/>
            <a:ext cx="271463" cy="904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0284617" y="175260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3.059</a:t>
            </a:r>
            <a:endParaRPr lang="el-G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92178" y="300951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2.763</a:t>
            </a:r>
            <a:endParaRPr lang="el-GR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783" y="6439302"/>
            <a:ext cx="109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dirty="0"/>
              <a:t>ΕΥΔ ΠΑΑ</a:t>
            </a:r>
            <a:r>
              <a:rPr lang="el-GR" sz="1200" b="1" dirty="0"/>
              <a:t> - </a:t>
            </a:r>
            <a:r>
              <a:rPr lang="el-GR" sz="1200" dirty="0"/>
              <a:t>Εκ των προτέρων εκτίμηση της εφαρμογής χρηματοδοτικών εργαλείων στον Ελληνικό </a:t>
            </a:r>
            <a:r>
              <a:rPr lang="el-GR" sz="1200" dirty="0" err="1"/>
              <a:t>αγροδιατροφικό</a:t>
            </a:r>
            <a:r>
              <a:rPr lang="el-GR" sz="1200" dirty="0"/>
              <a:t> τομέα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65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16969</TotalTime>
  <Words>1951</Words>
  <Application>Microsoft Office PowerPoint</Application>
  <PresentationFormat>Widescreen</PresentationFormat>
  <Paragraphs>277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ΚΑΠ μετά το 2020</vt:lpstr>
      <vt:lpstr>Πολυετές Δημοσιονομικό Πλαίσιο 2021-2027</vt:lpstr>
      <vt:lpstr> Προϋπολογισμός για την ΚΑΠ μετά το 2020 </vt:lpstr>
      <vt:lpstr>Οι βασικές προκλήσεις</vt:lpstr>
      <vt:lpstr>Γεωργικό εισόδημα: βασικές παράμετροι</vt:lpstr>
      <vt:lpstr>Πόσο παραγωγική είναι η εργασία στον αγροδιατροφικό τομέα; Χαμηλή σε σχέση με ΕΕ με τάση απόκλισης</vt:lpstr>
      <vt:lpstr>Πως συγκρίνεται το κόστος εισροών στην Ελλάδα σε σχέση με την ΕΕ; Το κόστος εισροών στην Ελλάδα είναι σχετικά χαμηλό</vt:lpstr>
      <vt:lpstr>Ποιες κατηγορίες εισροών έχουν σχετικά μεγαλύτερο κόστος; Οι γενικές δαπάνες έχουν σχετικά μεγαλύτερο κόστος</vt:lpstr>
      <vt:lpstr>Πως διαμορφώνεται η πρόσβαση σε χρηματοδότηση για τον αγροδιατροφικό τομέα; Πολύ μεγάλο χρηματοδοτικό κενό στη γεωργία και τη μεταποίηση</vt:lpstr>
      <vt:lpstr>Πως διαμορφώνεται η κατάσταση στο κοινωνικό κεφάλαιο; Σημαντική οργάνωση στα οπωροκηπευτικά, μικρή στις ελιές</vt:lpstr>
      <vt:lpstr>Πως συμβάλει ο αγροδιατροφικός τομέας στο Ακαθάριστο Εθνικό Προϊόν; Ψηλά η γεωργία, χαμηλά η μεταποίηση σε σχέση με την ΕΕ</vt:lpstr>
      <vt:lpstr>Πώς συγκρίνεται το γεωργικό εισόδημα με τους μισθούς στους άλλους τομείς; Συγκρίσιμο εισόδημα, υψηλά σε σχέση με την ΕΕ</vt:lpstr>
      <vt:lpstr>Πόσο σημαντικές είναι οι άμεσες ενισχύσεις στη στήριξη του γεωργικού εισοδήματος; Οι άμεσες ενισχύσεις δίχτυ προστασίας του γεωργικού εισοδήματος</vt:lpstr>
      <vt:lpstr>Απαιτήσεις καταναλωτών: βασικές παράμετροι</vt:lpstr>
      <vt:lpstr>Πόσο σημαντικό είναι το κόστος ανταπόκρισης στις απαιτήσεις των καταναλωτών; Σχετικά χαμηλό κόστος αλλά υψηλότερο από χώρες εκτός ΕΕ</vt:lpstr>
      <vt:lpstr>Τεχνολογικές εξελίξεις: βασικές παράμετροι</vt:lpstr>
      <vt:lpstr>Πως διαμορφώνονται οι δυνατότητες για έρευνα και τεχνολογική ανάπτυξη στη γεωργία; Οι δαπάνες για ΕΤΑΚ στη γεωργία είναι χαμηλές</vt:lpstr>
      <vt:lpstr>Υπάρχει ένα λειτουργικό σύστημα που να μεταφέρει τη γνώση στους γεωργούς; Το σύστημα μεταφοράς γνώσης δεν είναι αποτελεσματικό</vt:lpstr>
      <vt:lpstr>Πως διαμορφώνεται η κατάσταση στο ανθρώπινο κεφάλαιο; Πολύ χαμηλό επίπεδο κατάρτισης των γεωργών</vt:lpstr>
      <vt:lpstr>Διεθνής ανταγωνισμός: βασικές παράμετροι</vt:lpstr>
      <vt:lpstr>PowerPoint Presentation</vt:lpstr>
      <vt:lpstr>Πως διαμορφώνεται η κατάσταση στο εμπόριο γεωργικών προϊόντων; Θετικό ισοζύγιο εκτός ΕΕ, αρνητικό εντός ΕΕ</vt:lpstr>
      <vt:lpstr>PowerPoint Presentation</vt:lpstr>
      <vt:lpstr>Πρόταση κανονισμού για τα Στρατηγικά Σχέδια της ΚΑΠ</vt:lpstr>
      <vt:lpstr> Πρόταση κανονισμού για τα Στρατηγικά Σχέδια της ΚΑΠ  &amp; ΠΔΠ 2021-2027 </vt:lpstr>
      <vt:lpstr>PowerPoint Presentation</vt:lpstr>
      <vt:lpstr>PowerPoint Presentation</vt:lpstr>
      <vt:lpstr>Πρόταση κανονισμού για τα Στρατηγικά Σχέδια της ΚΑΠ </vt:lpstr>
      <vt:lpstr>   Χρηματοδοτικές κατανομές   </vt:lpstr>
      <vt:lpstr>Πρόταση κανονισμού για τα Στρατηγικά Σχέδια της ΚΑΠ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Costas Apostolopoulos</dc:creator>
  <cp:lastModifiedBy>Soundandvisual3</cp:lastModifiedBy>
  <cp:revision>187</cp:revision>
  <cp:lastPrinted>2019-05-28T09:15:34Z</cp:lastPrinted>
  <dcterms:created xsi:type="dcterms:W3CDTF">2019-05-18T12:50:04Z</dcterms:created>
  <dcterms:modified xsi:type="dcterms:W3CDTF">2019-12-19T12:53:45Z</dcterms:modified>
</cp:coreProperties>
</file>