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1"/>
  </p:sldMasterIdLst>
  <p:notesMasterIdLst>
    <p:notesMasterId r:id="rId37"/>
  </p:notesMasterIdLst>
  <p:sldIdLst>
    <p:sldId id="256" r:id="rId2"/>
    <p:sldId id="590" r:id="rId3"/>
    <p:sldId id="591" r:id="rId4"/>
    <p:sldId id="592" r:id="rId5"/>
    <p:sldId id="620" r:id="rId6"/>
    <p:sldId id="593" r:id="rId7"/>
    <p:sldId id="605" r:id="rId8"/>
    <p:sldId id="627" r:id="rId9"/>
    <p:sldId id="607" r:id="rId10"/>
    <p:sldId id="604" r:id="rId11"/>
    <p:sldId id="601" r:id="rId12"/>
    <p:sldId id="595" r:id="rId13"/>
    <p:sldId id="596" r:id="rId14"/>
    <p:sldId id="599" r:id="rId15"/>
    <p:sldId id="597" r:id="rId16"/>
    <p:sldId id="598" r:id="rId17"/>
    <p:sldId id="600" r:id="rId18"/>
    <p:sldId id="606" r:id="rId19"/>
    <p:sldId id="608" r:id="rId20"/>
    <p:sldId id="624" r:id="rId21"/>
    <p:sldId id="609" r:id="rId22"/>
    <p:sldId id="610" r:id="rId23"/>
    <p:sldId id="623" r:id="rId24"/>
    <p:sldId id="626" r:id="rId25"/>
    <p:sldId id="625" r:id="rId26"/>
    <p:sldId id="612" r:id="rId27"/>
    <p:sldId id="613" r:id="rId28"/>
    <p:sldId id="614" r:id="rId29"/>
    <p:sldId id="616" r:id="rId30"/>
    <p:sldId id="617" r:id="rId31"/>
    <p:sldId id="615" r:id="rId32"/>
    <p:sldId id="618" r:id="rId33"/>
    <p:sldId id="603" r:id="rId34"/>
    <p:sldId id="321" r:id="rId35"/>
    <p:sldId id="320" r:id="rId36"/>
  </p:sldIdLst>
  <p:sldSz cx="9144000" cy="5143500" type="screen16x9"/>
  <p:notesSz cx="6858000" cy="9144000"/>
  <p:embeddedFontLst>
    <p:embeddedFont>
      <p:font typeface="Nunito Light" pitchFamily="2" charset="0"/>
      <p:regular r:id="rId38"/>
      <p:italic r:id="rId39"/>
    </p:embeddedFont>
    <p:embeddedFont>
      <p:font typeface="Spinnaker" panose="020B0604020202020204" charset="0"/>
      <p:regular r:id="rId40"/>
    </p:embeddedFont>
    <p:embeddedFont>
      <p:font typeface="Unbounded" panose="020B0604020202020204" charset="0"/>
      <p:regular r:id="rId41"/>
      <p:bold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DBC3"/>
    <a:srgbClr val="F9F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66A2204-83D1-442B-A71D-8F5FCCF90986}">
  <a:tblStyle styleId="{B66A2204-83D1-442B-A71D-8F5FCCF9098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4A741E51-0F8C-4677-9950-CA2BD8F1F613}"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BC89EF96-8CEA-46FF-86C4-4CE0E7609802}" styleName="Φωτεινό στυλ 3 - Έμφαση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Φωτεινό στυλ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06" autoAdjust="0"/>
    <p:restoredTop sz="94660"/>
  </p:normalViewPr>
  <p:slideViewPr>
    <p:cSldViewPr snapToGrid="0">
      <p:cViewPr varScale="1">
        <p:scale>
          <a:sx n="103" d="100"/>
          <a:sy n="103" d="100"/>
        </p:scale>
        <p:origin x="250" y="77"/>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4.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1NoLn">
    <dgm:fillClrLst meth="repeat">
      <a:schemeClr val="accent1"/>
    </dgm:fillClrLst>
    <dgm:linClrLst meth="repeat">
      <a:schemeClr val="lt1">
        <a:alpha val="0"/>
      </a:schemeClr>
    </dgm:linClrLst>
    <dgm:effectClrLst/>
    <dgm:txLinClrLst/>
    <dgm:txFillClrLst/>
    <dgm:txEffectClrLst/>
  </dgm:styleLbl>
  <dgm:styleLbl name="ltNode1NoLn">
    <dgm:fillClrLst meth="repeat">
      <a:schemeClr val="accent1">
        <a:tint val="75000"/>
      </a:schemeClr>
    </dgm:fillClrLst>
    <dgm:linClrLst meth="repeat">
      <a:schemeClr val="lt1">
        <a:alpha val="0"/>
      </a:schemeClr>
    </dgm:linClrLst>
    <dgm:effectClrLst/>
    <dgm:txLinClrLst/>
    <dgm:txFillClrLst meth="repeat">
      <a:schemeClr val="dk1"/>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2NoLn">
    <dgm:fillClrLst meth="repeat">
      <a:schemeClr val="accent1"/>
    </dgm:fillClrLst>
    <dgm:linClrLst meth="repeat">
      <a:schemeClr val="lt1">
        <a:alpha val="0"/>
      </a:schemeClr>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3NoLn">
    <dgm:fillClrLst meth="repeat">
      <a:schemeClr val="accent1"/>
    </dgm:fillClrLst>
    <dgm:linClrLst meth="repeat">
      <a:schemeClr val="lt1">
        <a:alpha val="0"/>
      </a:schemeClr>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node4NoLn">
    <dgm:fillClrLst meth="repeat">
      <a:schemeClr val="accent1"/>
    </dgm:fillClrLst>
    <dgm:linClrLst meth="repeat">
      <a:schemeClr val="lt1">
        <a:alpha val="0"/>
      </a:schemeClr>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E0DF9075-A2BE-4614-9641-2612618FA38A}" type="doc">
      <dgm:prSet loTypeId="urn:microsoft.com/office/officeart/2008/layout/RadialCluster" loCatId="relationship" qsTypeId="urn:microsoft.com/office/officeart/2005/8/quickstyle/simple1" qsCatId="simple" csTypeId="urn:microsoft.com/office/officeart/2005/8/colors/accent1_2" csCatId="accent1" phldr="1"/>
      <dgm:spPr/>
      <dgm:t>
        <a:bodyPr/>
        <a:lstStyle/>
        <a:p>
          <a:endParaRPr lang="el-GR"/>
        </a:p>
      </dgm:t>
    </dgm:pt>
    <dgm:pt modelId="{1A75B42D-AA54-409E-AF55-807747C67383}">
      <dgm:prSet phldrT="[Κείμενο]" phldr="0" custT="1"/>
      <dgm:spPr>
        <a:solidFill>
          <a:schemeClr val="accent1"/>
        </a:solidFill>
      </dgm:spPr>
      <dgm:t>
        <a:bodyPr/>
        <a:lstStyle/>
        <a:p>
          <a:r>
            <a:rPr lang="el-GR" sz="1400" b="1" dirty="0"/>
            <a:t>Επιχείρηση</a:t>
          </a:r>
          <a:br>
            <a:rPr lang="el-GR" sz="1100" dirty="0"/>
          </a:br>
          <a:r>
            <a:rPr lang="el-GR" sz="1100" dirty="0"/>
            <a:t>Επωνυμία, Νομική μορφή, Έδρα, Δραστηριότητα, Κατάσταση</a:t>
          </a:r>
        </a:p>
      </dgm:t>
    </dgm:pt>
    <dgm:pt modelId="{7F222034-B5EF-4B50-8C33-C4077375EF90}" type="parTrans" cxnId="{C8DD9B8A-FA53-42F1-89A0-AF63120F6004}">
      <dgm:prSet/>
      <dgm:spPr/>
      <dgm:t>
        <a:bodyPr/>
        <a:lstStyle/>
        <a:p>
          <a:endParaRPr lang="el-GR"/>
        </a:p>
      </dgm:t>
    </dgm:pt>
    <dgm:pt modelId="{7A468E95-DE41-4A2D-90EE-7E84CEE7C82D}" type="sibTrans" cxnId="{C8DD9B8A-FA53-42F1-89A0-AF63120F6004}">
      <dgm:prSet/>
      <dgm:spPr/>
      <dgm:t>
        <a:bodyPr/>
        <a:lstStyle/>
        <a:p>
          <a:endParaRPr lang="el-GR"/>
        </a:p>
      </dgm:t>
    </dgm:pt>
    <dgm:pt modelId="{8A47ACDC-CAD3-4490-91D0-BE74E25A631C}">
      <dgm:prSet phldrT="[Κείμενο]" phldr="0" custT="1"/>
      <dgm:spPr>
        <a:solidFill>
          <a:schemeClr val="accent1"/>
        </a:solidFill>
      </dgm:spPr>
      <dgm:t>
        <a:bodyPr/>
        <a:lstStyle/>
        <a:p>
          <a:r>
            <a:rPr lang="el-GR" sz="1400" b="1" dirty="0"/>
            <a:t>ΟΠΣΑΑ/ΟΠΣΚΑΠ</a:t>
          </a:r>
          <a:br>
            <a:rPr lang="el-GR" sz="1000" dirty="0"/>
          </a:br>
          <a:r>
            <a:rPr lang="el-GR" sz="1000" dirty="0"/>
            <a:t>Πράξεις ΠΑΑ και ΣΣ ΚΑΠ</a:t>
          </a:r>
        </a:p>
      </dgm:t>
    </dgm:pt>
    <dgm:pt modelId="{5E4DA16A-1827-4CC8-9315-B813F4236C91}" type="parTrans" cxnId="{F16A2995-1501-4EFC-A61B-27106D01AD88}">
      <dgm:prSet/>
      <dgm:spPr/>
      <dgm:t>
        <a:bodyPr/>
        <a:lstStyle/>
        <a:p>
          <a:endParaRPr lang="el-GR"/>
        </a:p>
      </dgm:t>
    </dgm:pt>
    <dgm:pt modelId="{4E21F770-3513-4D8D-92AA-9B8B5D9F8E24}" type="sibTrans" cxnId="{F16A2995-1501-4EFC-A61B-27106D01AD88}">
      <dgm:prSet/>
      <dgm:spPr/>
      <dgm:t>
        <a:bodyPr/>
        <a:lstStyle/>
        <a:p>
          <a:endParaRPr lang="el-GR"/>
        </a:p>
      </dgm:t>
    </dgm:pt>
    <dgm:pt modelId="{7D7BB541-E6DB-4D76-B124-DA5BF5093DED}">
      <dgm:prSet phldrT="[Κείμενο]" phldr="0" custT="1"/>
      <dgm:spPr>
        <a:solidFill>
          <a:schemeClr val="accent1"/>
        </a:solidFill>
      </dgm:spPr>
      <dgm:t>
        <a:bodyPr/>
        <a:lstStyle/>
        <a:p>
          <a:r>
            <a:rPr lang="el-GR" sz="1400" b="1" dirty="0"/>
            <a:t>ΠΣΚΕ/ΟΠΣΚΕ</a:t>
          </a:r>
          <a:br>
            <a:rPr lang="el-GR" sz="1000" dirty="0"/>
          </a:br>
          <a:r>
            <a:rPr lang="el-GR" sz="1000" dirty="0"/>
            <a:t>Ιδιωτικές επενδύσεις, ΕΣΠΑ, Αλιεία, Αναπτυξιακός κ.ο.κ.</a:t>
          </a:r>
        </a:p>
      </dgm:t>
    </dgm:pt>
    <dgm:pt modelId="{136EDAD4-2248-4D8B-9382-49DEEBADFC82}" type="parTrans" cxnId="{CAE00FC6-3DDB-49B9-B313-BC7D4A84257F}">
      <dgm:prSet/>
      <dgm:spPr/>
      <dgm:t>
        <a:bodyPr/>
        <a:lstStyle/>
        <a:p>
          <a:endParaRPr lang="el-GR"/>
        </a:p>
      </dgm:t>
    </dgm:pt>
    <dgm:pt modelId="{FF9ABAFB-FB7E-41E1-BB7F-657AB738F3CA}" type="sibTrans" cxnId="{CAE00FC6-3DDB-49B9-B313-BC7D4A84257F}">
      <dgm:prSet/>
      <dgm:spPr/>
      <dgm:t>
        <a:bodyPr/>
        <a:lstStyle/>
        <a:p>
          <a:endParaRPr lang="el-GR"/>
        </a:p>
      </dgm:t>
    </dgm:pt>
    <dgm:pt modelId="{1DE7A9F7-91C1-47AC-9BF7-DF96F779B020}">
      <dgm:prSet phldrT="[Κείμενο]" phldr="0" custT="1"/>
      <dgm:spPr>
        <a:solidFill>
          <a:schemeClr val="accent1"/>
        </a:solidFill>
      </dgm:spPr>
      <dgm:t>
        <a:bodyPr/>
        <a:lstStyle/>
        <a:p>
          <a:r>
            <a:rPr lang="el-GR" sz="1400" b="1" dirty="0"/>
            <a:t>ΔΙΑΥΓΕΙΑ ΚΗΜΔΗΣ</a:t>
          </a:r>
          <a:br>
            <a:rPr lang="el-GR" sz="1000" dirty="0"/>
          </a:br>
          <a:r>
            <a:rPr lang="el-GR" sz="1000" dirty="0"/>
            <a:t>Ανοιχτά δεδομένα, Ιστορικό αποφάσεων, Λεπτομέρειες αντικειμένου</a:t>
          </a:r>
        </a:p>
      </dgm:t>
    </dgm:pt>
    <dgm:pt modelId="{6120180F-6487-437C-8ACA-42BE40B39B75}" type="parTrans" cxnId="{65A1F1AB-6D10-4970-806C-B907F5BF25EF}">
      <dgm:prSet/>
      <dgm:spPr/>
      <dgm:t>
        <a:bodyPr/>
        <a:lstStyle/>
        <a:p>
          <a:endParaRPr lang="el-GR"/>
        </a:p>
      </dgm:t>
    </dgm:pt>
    <dgm:pt modelId="{00ADBEEC-7FAC-4808-ADCD-ACC0053FF067}" type="sibTrans" cxnId="{65A1F1AB-6D10-4970-806C-B907F5BF25EF}">
      <dgm:prSet/>
      <dgm:spPr/>
      <dgm:t>
        <a:bodyPr/>
        <a:lstStyle/>
        <a:p>
          <a:endParaRPr lang="el-GR"/>
        </a:p>
      </dgm:t>
    </dgm:pt>
    <dgm:pt modelId="{FC1B7CD1-AB86-42B2-980E-C85A4838A019}">
      <dgm:prSet phldrT="[Κείμενο]" phldr="0" custT="1"/>
      <dgm:spPr>
        <a:solidFill>
          <a:schemeClr val="accent1"/>
        </a:solidFill>
      </dgm:spPr>
      <dgm:t>
        <a:bodyPr/>
        <a:lstStyle/>
        <a:p>
          <a:r>
            <a:rPr lang="el-GR" sz="1400" b="1" dirty="0"/>
            <a:t>ΕΡΓΑΝΗ</a:t>
          </a:r>
          <a:br>
            <a:rPr lang="el-GR" sz="800" dirty="0"/>
          </a:br>
          <a:r>
            <a:rPr lang="el-GR" sz="1000" dirty="0"/>
            <a:t>Έλεγχος απασχόλησης</a:t>
          </a:r>
        </a:p>
      </dgm:t>
    </dgm:pt>
    <dgm:pt modelId="{8D710EFE-E2B5-4B3F-B485-D892A9221B53}" type="parTrans" cxnId="{A7A50EA1-B4C5-4AAC-8D0A-96950B29B7E6}">
      <dgm:prSet/>
      <dgm:spPr/>
      <dgm:t>
        <a:bodyPr/>
        <a:lstStyle/>
        <a:p>
          <a:endParaRPr lang="el-GR"/>
        </a:p>
      </dgm:t>
    </dgm:pt>
    <dgm:pt modelId="{C751D82F-B4D9-4B57-A1FF-E887479416A5}" type="sibTrans" cxnId="{A7A50EA1-B4C5-4AAC-8D0A-96950B29B7E6}">
      <dgm:prSet/>
      <dgm:spPr/>
      <dgm:t>
        <a:bodyPr/>
        <a:lstStyle/>
        <a:p>
          <a:endParaRPr lang="el-GR"/>
        </a:p>
      </dgm:t>
    </dgm:pt>
    <dgm:pt modelId="{079D62F5-A87F-44C7-AA0A-5041AEBD725B}">
      <dgm:prSet phldrT="[Κείμενο]" phldr="0" custT="1"/>
      <dgm:spPr>
        <a:solidFill>
          <a:schemeClr val="accent1"/>
        </a:solidFill>
      </dgm:spPr>
      <dgm:t>
        <a:bodyPr/>
        <a:lstStyle/>
        <a:p>
          <a:r>
            <a:rPr lang="el-GR" sz="1400" b="1" dirty="0"/>
            <a:t>ΠΣΣΚΕΗΣ</a:t>
          </a:r>
          <a:br>
            <a:rPr lang="el-GR" sz="1400" b="1" dirty="0"/>
          </a:br>
          <a:r>
            <a:rPr lang="el-GR" sz="900" dirty="0"/>
            <a:t>Μητρώο Κρατικών Ενισχύσεων</a:t>
          </a:r>
        </a:p>
      </dgm:t>
    </dgm:pt>
    <dgm:pt modelId="{86AAFC82-51F9-46C8-9CB5-9457EFEDBBFC}" type="parTrans" cxnId="{2E8F7278-ABC4-4E80-AE0B-CAEBEDA9F1EC}">
      <dgm:prSet/>
      <dgm:spPr/>
      <dgm:t>
        <a:bodyPr/>
        <a:lstStyle/>
        <a:p>
          <a:endParaRPr lang="el-GR"/>
        </a:p>
      </dgm:t>
    </dgm:pt>
    <dgm:pt modelId="{DCD85625-DA87-47CF-8467-6E75E3C258A1}" type="sibTrans" cxnId="{2E8F7278-ABC4-4E80-AE0B-CAEBEDA9F1EC}">
      <dgm:prSet/>
      <dgm:spPr/>
      <dgm:t>
        <a:bodyPr/>
        <a:lstStyle/>
        <a:p>
          <a:endParaRPr lang="el-GR"/>
        </a:p>
      </dgm:t>
    </dgm:pt>
    <dgm:pt modelId="{8790D9E7-2CCC-49FA-AA3C-3A538D8FCB20}">
      <dgm:prSet phldrT="[Κείμενο]" phldr="0" custT="1"/>
      <dgm:spPr>
        <a:solidFill>
          <a:schemeClr val="accent1"/>
        </a:solidFill>
      </dgm:spPr>
      <dgm:t>
        <a:bodyPr/>
        <a:lstStyle/>
        <a:p>
          <a:r>
            <a:rPr lang="en-US" sz="1400" b="1" dirty="0"/>
            <a:t>Kohesio</a:t>
          </a:r>
          <a:br>
            <a:rPr lang="el-GR" sz="2300" dirty="0"/>
          </a:br>
          <a:r>
            <a:rPr lang="el-GR" sz="1100" dirty="0"/>
            <a:t>Πράξεις Ταμείων Συνοχής σε όλη την ΕΕ</a:t>
          </a:r>
        </a:p>
      </dgm:t>
    </dgm:pt>
    <dgm:pt modelId="{22D0889E-D474-40DF-8FE7-4AF5557FDAB9}" type="parTrans" cxnId="{A952B1B5-3221-4F3D-BF98-BC28D4535EDD}">
      <dgm:prSet/>
      <dgm:spPr/>
      <dgm:t>
        <a:bodyPr/>
        <a:lstStyle/>
        <a:p>
          <a:endParaRPr lang="el-GR"/>
        </a:p>
      </dgm:t>
    </dgm:pt>
    <dgm:pt modelId="{773D23EE-25AA-460B-A31E-D317A05146B7}" type="sibTrans" cxnId="{A952B1B5-3221-4F3D-BF98-BC28D4535EDD}">
      <dgm:prSet/>
      <dgm:spPr/>
      <dgm:t>
        <a:bodyPr/>
        <a:lstStyle/>
        <a:p>
          <a:endParaRPr lang="el-GR"/>
        </a:p>
      </dgm:t>
    </dgm:pt>
    <dgm:pt modelId="{EBE6DFD4-187E-45DA-B1C8-07FD366987C6}">
      <dgm:prSet phldrT="[Κείμενο]" phldr="0" custT="1"/>
      <dgm:spPr>
        <a:solidFill>
          <a:schemeClr val="accent1"/>
        </a:solidFill>
      </dgm:spPr>
      <dgm:t>
        <a:bodyPr/>
        <a:lstStyle/>
        <a:p>
          <a:r>
            <a:rPr lang="el-GR" sz="1400" b="1" dirty="0"/>
            <a:t>Επόμενη φάση</a:t>
          </a:r>
          <a:br>
            <a:rPr lang="el-GR" sz="1200" dirty="0"/>
          </a:br>
          <a:r>
            <a:rPr lang="en-US" sz="1000" dirty="0"/>
            <a:t>Arachne+</a:t>
          </a:r>
          <a:br>
            <a:rPr lang="el-GR" sz="1000" dirty="0"/>
          </a:br>
          <a:r>
            <a:rPr lang="el-GR" sz="1000" dirty="0"/>
            <a:t>ΕΜΑΣ</a:t>
          </a:r>
        </a:p>
      </dgm:t>
    </dgm:pt>
    <dgm:pt modelId="{DFCEBE5B-68CD-4DFF-B8FB-537B5B8483F6}" type="parTrans" cxnId="{187DEF83-5862-4C9E-92BA-BDD6A59EF4E2}">
      <dgm:prSet/>
      <dgm:spPr/>
      <dgm:t>
        <a:bodyPr/>
        <a:lstStyle/>
        <a:p>
          <a:endParaRPr lang="el-GR"/>
        </a:p>
      </dgm:t>
    </dgm:pt>
    <dgm:pt modelId="{43CBE49C-FD8F-4099-B168-E232AD1E44C3}" type="sibTrans" cxnId="{187DEF83-5862-4C9E-92BA-BDD6A59EF4E2}">
      <dgm:prSet/>
      <dgm:spPr/>
      <dgm:t>
        <a:bodyPr/>
        <a:lstStyle/>
        <a:p>
          <a:endParaRPr lang="el-GR"/>
        </a:p>
      </dgm:t>
    </dgm:pt>
    <dgm:pt modelId="{CD9B8BA5-A967-4E0F-AFA3-6BC9AF621E70}" type="pres">
      <dgm:prSet presAssocID="{E0DF9075-A2BE-4614-9641-2612618FA38A}" presName="Name0" presStyleCnt="0">
        <dgm:presLayoutVars>
          <dgm:chMax val="1"/>
          <dgm:chPref val="1"/>
          <dgm:dir/>
          <dgm:animOne val="branch"/>
          <dgm:animLvl val="lvl"/>
        </dgm:presLayoutVars>
      </dgm:prSet>
      <dgm:spPr/>
    </dgm:pt>
    <dgm:pt modelId="{74D96C43-DE9D-4DCC-9C6B-79CFD25A4E8B}" type="pres">
      <dgm:prSet presAssocID="{1A75B42D-AA54-409E-AF55-807747C67383}" presName="singleCycle" presStyleCnt="0"/>
      <dgm:spPr/>
    </dgm:pt>
    <dgm:pt modelId="{8C729604-0B8A-4EBB-AC14-C17739E9A98D}" type="pres">
      <dgm:prSet presAssocID="{1A75B42D-AA54-409E-AF55-807747C67383}" presName="singleCenter" presStyleLbl="node1" presStyleIdx="0" presStyleCnt="8" custScaleX="174213" custScaleY="73819" custLinFactNeighborX="866" custLinFactNeighborY="-12867">
        <dgm:presLayoutVars>
          <dgm:chMax val="7"/>
          <dgm:chPref val="7"/>
        </dgm:presLayoutVars>
      </dgm:prSet>
      <dgm:spPr>
        <a:prstGeom prst="roundRect">
          <a:avLst/>
        </a:prstGeom>
      </dgm:spPr>
    </dgm:pt>
    <dgm:pt modelId="{35F9BFEF-6CC6-4C62-8B6D-A6A2CD67BD86}" type="pres">
      <dgm:prSet presAssocID="{5E4DA16A-1827-4CC8-9315-B813F4236C91}" presName="Name56" presStyleLbl="parChTrans1D2" presStyleIdx="0" presStyleCnt="7"/>
      <dgm:spPr/>
    </dgm:pt>
    <dgm:pt modelId="{7A33FFFE-9C16-400D-8F6D-4ACCA6416D8D}" type="pres">
      <dgm:prSet presAssocID="{8A47ACDC-CAD3-4490-91D0-BE74E25A631C}" presName="text0" presStyleLbl="node1" presStyleIdx="1" presStyleCnt="8" custScaleX="198319" custScaleY="88142">
        <dgm:presLayoutVars>
          <dgm:bulletEnabled val="1"/>
        </dgm:presLayoutVars>
      </dgm:prSet>
      <dgm:spPr/>
    </dgm:pt>
    <dgm:pt modelId="{3D9176D4-8E03-4A09-BB3D-9B6480A2A6B8}" type="pres">
      <dgm:prSet presAssocID="{136EDAD4-2248-4D8B-9382-49DEEBADFC82}" presName="Name56" presStyleLbl="parChTrans1D2" presStyleIdx="1" presStyleCnt="7"/>
      <dgm:spPr/>
    </dgm:pt>
    <dgm:pt modelId="{8315BBD6-DDD7-4E57-AAE2-BF51E3066A5E}" type="pres">
      <dgm:prSet presAssocID="{7D7BB541-E6DB-4D76-B124-DA5BF5093DED}" presName="text0" presStyleLbl="node1" presStyleIdx="2" presStyleCnt="8" custScaleX="198319" custScaleY="96956" custRadScaleRad="206668" custRadScaleInc="50099">
        <dgm:presLayoutVars>
          <dgm:bulletEnabled val="1"/>
        </dgm:presLayoutVars>
      </dgm:prSet>
      <dgm:spPr/>
    </dgm:pt>
    <dgm:pt modelId="{41E0A8E7-E93A-4E24-954B-7B8895DB72E4}" type="pres">
      <dgm:prSet presAssocID="{6120180F-6487-437C-8ACA-42BE40B39B75}" presName="Name56" presStyleLbl="parChTrans1D2" presStyleIdx="2" presStyleCnt="7"/>
      <dgm:spPr/>
    </dgm:pt>
    <dgm:pt modelId="{58274F81-D476-4ABA-A84E-5D698F4F5004}" type="pres">
      <dgm:prSet presAssocID="{1DE7A9F7-91C1-47AC-9BF7-DF96F779B020}" presName="text0" presStyleLbl="node1" presStyleIdx="3" presStyleCnt="8" custScaleX="198319" custScaleY="127806" custRadScaleRad="206029" custRadScaleInc="-3867">
        <dgm:presLayoutVars>
          <dgm:bulletEnabled val="1"/>
        </dgm:presLayoutVars>
      </dgm:prSet>
      <dgm:spPr/>
    </dgm:pt>
    <dgm:pt modelId="{EB5D5339-6886-4BD0-B930-BD23A9FE5425}" type="pres">
      <dgm:prSet presAssocID="{8D710EFE-E2B5-4B3F-B485-D892A9221B53}" presName="Name56" presStyleLbl="parChTrans1D2" presStyleIdx="3" presStyleCnt="7"/>
      <dgm:spPr/>
    </dgm:pt>
    <dgm:pt modelId="{FFE76F5A-DA91-4EEB-86DB-0DB30DCC232E}" type="pres">
      <dgm:prSet presAssocID="{FC1B7CD1-AB86-42B2-980E-C85A4838A019}" presName="text0" presStyleLbl="node1" presStyleIdx="4" presStyleCnt="8" custScaleX="198319" custRadScaleRad="65430" custRadScaleInc="102330">
        <dgm:presLayoutVars>
          <dgm:bulletEnabled val="1"/>
        </dgm:presLayoutVars>
      </dgm:prSet>
      <dgm:spPr/>
    </dgm:pt>
    <dgm:pt modelId="{B89E7F16-1CC6-48B4-8EFA-B33A09BF74F8}" type="pres">
      <dgm:prSet presAssocID="{86AAFC82-51F9-46C8-9CB5-9457EFEDBBFC}" presName="Name56" presStyleLbl="parChTrans1D2" presStyleIdx="4" presStyleCnt="7"/>
      <dgm:spPr/>
    </dgm:pt>
    <dgm:pt modelId="{C0872FBF-33AE-4852-B93E-3A37A95F3B83}" type="pres">
      <dgm:prSet presAssocID="{079D62F5-A87F-44C7-AA0A-5041AEBD725B}" presName="text0" presStyleLbl="node1" presStyleIdx="5" presStyleCnt="8" custScaleX="198319" custRadScaleRad="215244" custRadScaleInc="177095">
        <dgm:presLayoutVars>
          <dgm:bulletEnabled val="1"/>
        </dgm:presLayoutVars>
      </dgm:prSet>
      <dgm:spPr/>
    </dgm:pt>
    <dgm:pt modelId="{E94B7983-C37D-4E6E-8309-44C0536B5DBA}" type="pres">
      <dgm:prSet presAssocID="{22D0889E-D474-40DF-8FE7-4AF5557FDAB9}" presName="Name56" presStyleLbl="parChTrans1D2" presStyleIdx="5" presStyleCnt="7"/>
      <dgm:spPr/>
    </dgm:pt>
    <dgm:pt modelId="{25CFCF2F-6FD8-4543-ABA3-C7C230942A0D}" type="pres">
      <dgm:prSet presAssocID="{8790D9E7-2CCC-49FA-AA3C-3A538D8FCB20}" presName="text0" presStyleLbl="node1" presStyleIdx="6" presStyleCnt="8" custScaleX="198319" custRadScaleRad="219678" custRadScaleInc="62929">
        <dgm:presLayoutVars>
          <dgm:bulletEnabled val="1"/>
        </dgm:presLayoutVars>
      </dgm:prSet>
      <dgm:spPr/>
    </dgm:pt>
    <dgm:pt modelId="{D3F2440F-BCFA-4D15-9799-A2199A759CE5}" type="pres">
      <dgm:prSet presAssocID="{DFCEBE5B-68CD-4DFF-B8FB-537B5B8483F6}" presName="Name56" presStyleLbl="parChTrans1D2" presStyleIdx="6" presStyleCnt="7"/>
      <dgm:spPr/>
    </dgm:pt>
    <dgm:pt modelId="{9F4686F1-E63C-4594-8340-DF7663B504C4}" type="pres">
      <dgm:prSet presAssocID="{EBE6DFD4-187E-45DA-B1C8-07FD366987C6}" presName="text0" presStyleLbl="node1" presStyleIdx="7" presStyleCnt="8" custScaleX="198319" custRadScaleRad="207679" custRadScaleInc="-43544">
        <dgm:presLayoutVars>
          <dgm:bulletEnabled val="1"/>
        </dgm:presLayoutVars>
      </dgm:prSet>
      <dgm:spPr/>
    </dgm:pt>
  </dgm:ptLst>
  <dgm:cxnLst>
    <dgm:cxn modelId="{7DEFEB1F-649A-4A1E-9854-066744ECFEEC}" type="presOf" srcId="{6120180F-6487-437C-8ACA-42BE40B39B75}" destId="{41E0A8E7-E93A-4E24-954B-7B8895DB72E4}" srcOrd="0" destOrd="0" presId="urn:microsoft.com/office/officeart/2008/layout/RadialCluster"/>
    <dgm:cxn modelId="{7770EC21-4CE9-4A23-A8E8-89778939DB70}" type="presOf" srcId="{22D0889E-D474-40DF-8FE7-4AF5557FDAB9}" destId="{E94B7983-C37D-4E6E-8309-44C0536B5DBA}" srcOrd="0" destOrd="0" presId="urn:microsoft.com/office/officeart/2008/layout/RadialCluster"/>
    <dgm:cxn modelId="{B6449F2C-03E4-4039-A33B-06D5C670EA1A}" type="presOf" srcId="{7D7BB541-E6DB-4D76-B124-DA5BF5093DED}" destId="{8315BBD6-DDD7-4E57-AAE2-BF51E3066A5E}" srcOrd="0" destOrd="0" presId="urn:microsoft.com/office/officeart/2008/layout/RadialCluster"/>
    <dgm:cxn modelId="{97C54531-A39C-4C76-B36D-717584ACCB1D}" type="presOf" srcId="{DFCEBE5B-68CD-4DFF-B8FB-537B5B8483F6}" destId="{D3F2440F-BCFA-4D15-9799-A2199A759CE5}" srcOrd="0" destOrd="0" presId="urn:microsoft.com/office/officeart/2008/layout/RadialCluster"/>
    <dgm:cxn modelId="{9E88E542-AD0C-4385-9E4E-46171DF99D76}" type="presOf" srcId="{E0DF9075-A2BE-4614-9641-2612618FA38A}" destId="{CD9B8BA5-A967-4E0F-AFA3-6BC9AF621E70}" srcOrd="0" destOrd="0" presId="urn:microsoft.com/office/officeart/2008/layout/RadialCluster"/>
    <dgm:cxn modelId="{CCC7C344-7A06-4C2D-971C-8D6C772C3862}" type="presOf" srcId="{EBE6DFD4-187E-45DA-B1C8-07FD366987C6}" destId="{9F4686F1-E63C-4594-8340-DF7663B504C4}" srcOrd="0" destOrd="0" presId="urn:microsoft.com/office/officeart/2008/layout/RadialCluster"/>
    <dgm:cxn modelId="{CBCF6366-ECAF-4069-B3DB-07372DD5B009}" type="presOf" srcId="{86AAFC82-51F9-46C8-9CB5-9457EFEDBBFC}" destId="{B89E7F16-1CC6-48B4-8EFA-B33A09BF74F8}" srcOrd="0" destOrd="0" presId="urn:microsoft.com/office/officeart/2008/layout/RadialCluster"/>
    <dgm:cxn modelId="{2F1DD567-D4DE-47F7-AC0F-5D54F2940416}" type="presOf" srcId="{136EDAD4-2248-4D8B-9382-49DEEBADFC82}" destId="{3D9176D4-8E03-4A09-BB3D-9B6480A2A6B8}" srcOrd="0" destOrd="0" presId="urn:microsoft.com/office/officeart/2008/layout/RadialCluster"/>
    <dgm:cxn modelId="{6693F14D-7E5D-4D1A-8DDC-6B4E47FA5AAC}" type="presOf" srcId="{079D62F5-A87F-44C7-AA0A-5041AEBD725B}" destId="{C0872FBF-33AE-4852-B93E-3A37A95F3B83}" srcOrd="0" destOrd="0" presId="urn:microsoft.com/office/officeart/2008/layout/RadialCluster"/>
    <dgm:cxn modelId="{E07A4A78-CBCB-4806-8E83-B248768B1782}" type="presOf" srcId="{FC1B7CD1-AB86-42B2-980E-C85A4838A019}" destId="{FFE76F5A-DA91-4EEB-86DB-0DB30DCC232E}" srcOrd="0" destOrd="0" presId="urn:microsoft.com/office/officeart/2008/layout/RadialCluster"/>
    <dgm:cxn modelId="{2E8F7278-ABC4-4E80-AE0B-CAEBEDA9F1EC}" srcId="{1A75B42D-AA54-409E-AF55-807747C67383}" destId="{079D62F5-A87F-44C7-AA0A-5041AEBD725B}" srcOrd="4" destOrd="0" parTransId="{86AAFC82-51F9-46C8-9CB5-9457EFEDBBFC}" sibTransId="{DCD85625-DA87-47CF-8467-6E75E3C258A1}"/>
    <dgm:cxn modelId="{187DEF83-5862-4C9E-92BA-BDD6A59EF4E2}" srcId="{1A75B42D-AA54-409E-AF55-807747C67383}" destId="{EBE6DFD4-187E-45DA-B1C8-07FD366987C6}" srcOrd="6" destOrd="0" parTransId="{DFCEBE5B-68CD-4DFF-B8FB-537B5B8483F6}" sibTransId="{43CBE49C-FD8F-4099-B168-E232AD1E44C3}"/>
    <dgm:cxn modelId="{607F5584-3A9B-48D1-BC38-8ED955C842BE}" type="presOf" srcId="{8A47ACDC-CAD3-4490-91D0-BE74E25A631C}" destId="{7A33FFFE-9C16-400D-8F6D-4ACCA6416D8D}" srcOrd="0" destOrd="0" presId="urn:microsoft.com/office/officeart/2008/layout/RadialCluster"/>
    <dgm:cxn modelId="{FE437885-8B72-45FD-89DC-0BE7CEF739FD}" type="presOf" srcId="{8D710EFE-E2B5-4B3F-B485-D892A9221B53}" destId="{EB5D5339-6886-4BD0-B930-BD23A9FE5425}" srcOrd="0" destOrd="0" presId="urn:microsoft.com/office/officeart/2008/layout/RadialCluster"/>
    <dgm:cxn modelId="{C8DD9B8A-FA53-42F1-89A0-AF63120F6004}" srcId="{E0DF9075-A2BE-4614-9641-2612618FA38A}" destId="{1A75B42D-AA54-409E-AF55-807747C67383}" srcOrd="0" destOrd="0" parTransId="{7F222034-B5EF-4B50-8C33-C4077375EF90}" sibTransId="{7A468E95-DE41-4A2D-90EE-7E84CEE7C82D}"/>
    <dgm:cxn modelId="{F16A2995-1501-4EFC-A61B-27106D01AD88}" srcId="{1A75B42D-AA54-409E-AF55-807747C67383}" destId="{8A47ACDC-CAD3-4490-91D0-BE74E25A631C}" srcOrd="0" destOrd="0" parTransId="{5E4DA16A-1827-4CC8-9315-B813F4236C91}" sibTransId="{4E21F770-3513-4D8D-92AA-9B8B5D9F8E24}"/>
    <dgm:cxn modelId="{A7A50EA1-B4C5-4AAC-8D0A-96950B29B7E6}" srcId="{1A75B42D-AA54-409E-AF55-807747C67383}" destId="{FC1B7CD1-AB86-42B2-980E-C85A4838A019}" srcOrd="3" destOrd="0" parTransId="{8D710EFE-E2B5-4B3F-B485-D892A9221B53}" sibTransId="{C751D82F-B4D9-4B57-A1FF-E887479416A5}"/>
    <dgm:cxn modelId="{65A1F1AB-6D10-4970-806C-B907F5BF25EF}" srcId="{1A75B42D-AA54-409E-AF55-807747C67383}" destId="{1DE7A9F7-91C1-47AC-9BF7-DF96F779B020}" srcOrd="2" destOrd="0" parTransId="{6120180F-6487-437C-8ACA-42BE40B39B75}" sibTransId="{00ADBEEC-7FAC-4808-ADCD-ACC0053FF067}"/>
    <dgm:cxn modelId="{A952B1B5-3221-4F3D-BF98-BC28D4535EDD}" srcId="{1A75B42D-AA54-409E-AF55-807747C67383}" destId="{8790D9E7-2CCC-49FA-AA3C-3A538D8FCB20}" srcOrd="5" destOrd="0" parTransId="{22D0889E-D474-40DF-8FE7-4AF5557FDAB9}" sibTransId="{773D23EE-25AA-460B-A31E-D317A05146B7}"/>
    <dgm:cxn modelId="{4C0AE8BF-F470-4BE1-BEAF-7184446DEED3}" type="presOf" srcId="{5E4DA16A-1827-4CC8-9315-B813F4236C91}" destId="{35F9BFEF-6CC6-4C62-8B6D-A6A2CD67BD86}" srcOrd="0" destOrd="0" presId="urn:microsoft.com/office/officeart/2008/layout/RadialCluster"/>
    <dgm:cxn modelId="{78B988C4-18C6-407C-97DB-AAB53923B993}" type="presOf" srcId="{1A75B42D-AA54-409E-AF55-807747C67383}" destId="{8C729604-0B8A-4EBB-AC14-C17739E9A98D}" srcOrd="0" destOrd="0" presId="urn:microsoft.com/office/officeart/2008/layout/RadialCluster"/>
    <dgm:cxn modelId="{CAE00FC6-3DDB-49B9-B313-BC7D4A84257F}" srcId="{1A75B42D-AA54-409E-AF55-807747C67383}" destId="{7D7BB541-E6DB-4D76-B124-DA5BF5093DED}" srcOrd="1" destOrd="0" parTransId="{136EDAD4-2248-4D8B-9382-49DEEBADFC82}" sibTransId="{FF9ABAFB-FB7E-41E1-BB7F-657AB738F3CA}"/>
    <dgm:cxn modelId="{820190EF-AD5E-405B-AECB-840364A25E30}" type="presOf" srcId="{1DE7A9F7-91C1-47AC-9BF7-DF96F779B020}" destId="{58274F81-D476-4ABA-A84E-5D698F4F5004}" srcOrd="0" destOrd="0" presId="urn:microsoft.com/office/officeart/2008/layout/RadialCluster"/>
    <dgm:cxn modelId="{E64190FC-7780-4DC0-A46E-41C27F610CEE}" type="presOf" srcId="{8790D9E7-2CCC-49FA-AA3C-3A538D8FCB20}" destId="{25CFCF2F-6FD8-4543-ABA3-C7C230942A0D}" srcOrd="0" destOrd="0" presId="urn:microsoft.com/office/officeart/2008/layout/RadialCluster"/>
    <dgm:cxn modelId="{02EEAEC4-2443-4D29-9969-7324EF428EF9}" type="presParOf" srcId="{CD9B8BA5-A967-4E0F-AFA3-6BC9AF621E70}" destId="{74D96C43-DE9D-4DCC-9C6B-79CFD25A4E8B}" srcOrd="0" destOrd="0" presId="urn:microsoft.com/office/officeart/2008/layout/RadialCluster"/>
    <dgm:cxn modelId="{6AD5436E-F73F-41A1-8BBC-FF0E46724053}" type="presParOf" srcId="{74D96C43-DE9D-4DCC-9C6B-79CFD25A4E8B}" destId="{8C729604-0B8A-4EBB-AC14-C17739E9A98D}" srcOrd="0" destOrd="0" presId="urn:microsoft.com/office/officeart/2008/layout/RadialCluster"/>
    <dgm:cxn modelId="{C262D480-9993-4C29-8F25-0CD4F62755E5}" type="presParOf" srcId="{74D96C43-DE9D-4DCC-9C6B-79CFD25A4E8B}" destId="{35F9BFEF-6CC6-4C62-8B6D-A6A2CD67BD86}" srcOrd="1" destOrd="0" presId="urn:microsoft.com/office/officeart/2008/layout/RadialCluster"/>
    <dgm:cxn modelId="{5726D498-8520-4C64-935E-669A9189AED3}" type="presParOf" srcId="{74D96C43-DE9D-4DCC-9C6B-79CFD25A4E8B}" destId="{7A33FFFE-9C16-400D-8F6D-4ACCA6416D8D}" srcOrd="2" destOrd="0" presId="urn:microsoft.com/office/officeart/2008/layout/RadialCluster"/>
    <dgm:cxn modelId="{2AB6ED6C-A086-4DFA-A580-C72B2A5EA83C}" type="presParOf" srcId="{74D96C43-DE9D-4DCC-9C6B-79CFD25A4E8B}" destId="{3D9176D4-8E03-4A09-BB3D-9B6480A2A6B8}" srcOrd="3" destOrd="0" presId="urn:microsoft.com/office/officeart/2008/layout/RadialCluster"/>
    <dgm:cxn modelId="{3D8150FC-C91C-47F6-AF90-8E030FE9FA01}" type="presParOf" srcId="{74D96C43-DE9D-4DCC-9C6B-79CFD25A4E8B}" destId="{8315BBD6-DDD7-4E57-AAE2-BF51E3066A5E}" srcOrd="4" destOrd="0" presId="urn:microsoft.com/office/officeart/2008/layout/RadialCluster"/>
    <dgm:cxn modelId="{008B11AA-CDDB-4D86-B995-16BAD4DFC560}" type="presParOf" srcId="{74D96C43-DE9D-4DCC-9C6B-79CFD25A4E8B}" destId="{41E0A8E7-E93A-4E24-954B-7B8895DB72E4}" srcOrd="5" destOrd="0" presId="urn:microsoft.com/office/officeart/2008/layout/RadialCluster"/>
    <dgm:cxn modelId="{91C766E0-4DFF-4E82-AD30-F908593CC9FF}" type="presParOf" srcId="{74D96C43-DE9D-4DCC-9C6B-79CFD25A4E8B}" destId="{58274F81-D476-4ABA-A84E-5D698F4F5004}" srcOrd="6" destOrd="0" presId="urn:microsoft.com/office/officeart/2008/layout/RadialCluster"/>
    <dgm:cxn modelId="{42B463A6-A5F9-4C20-9E5F-399D0FE6D530}" type="presParOf" srcId="{74D96C43-DE9D-4DCC-9C6B-79CFD25A4E8B}" destId="{EB5D5339-6886-4BD0-B930-BD23A9FE5425}" srcOrd="7" destOrd="0" presId="urn:microsoft.com/office/officeart/2008/layout/RadialCluster"/>
    <dgm:cxn modelId="{1BB434C7-1D43-4BBA-B086-B9B74CC6CBF5}" type="presParOf" srcId="{74D96C43-DE9D-4DCC-9C6B-79CFD25A4E8B}" destId="{FFE76F5A-DA91-4EEB-86DB-0DB30DCC232E}" srcOrd="8" destOrd="0" presId="urn:microsoft.com/office/officeart/2008/layout/RadialCluster"/>
    <dgm:cxn modelId="{D820BE11-CD3F-4C9E-9291-E6B452B913A9}" type="presParOf" srcId="{74D96C43-DE9D-4DCC-9C6B-79CFD25A4E8B}" destId="{B89E7F16-1CC6-48B4-8EFA-B33A09BF74F8}" srcOrd="9" destOrd="0" presId="urn:microsoft.com/office/officeart/2008/layout/RadialCluster"/>
    <dgm:cxn modelId="{128F61FC-FF50-4225-A9CF-5E6F895E8A48}" type="presParOf" srcId="{74D96C43-DE9D-4DCC-9C6B-79CFD25A4E8B}" destId="{C0872FBF-33AE-4852-B93E-3A37A95F3B83}" srcOrd="10" destOrd="0" presId="urn:microsoft.com/office/officeart/2008/layout/RadialCluster"/>
    <dgm:cxn modelId="{754B78D9-0D19-4A27-91C9-F9FBBAE2A86A}" type="presParOf" srcId="{74D96C43-DE9D-4DCC-9C6B-79CFD25A4E8B}" destId="{E94B7983-C37D-4E6E-8309-44C0536B5DBA}" srcOrd="11" destOrd="0" presId="urn:microsoft.com/office/officeart/2008/layout/RadialCluster"/>
    <dgm:cxn modelId="{7B0B645C-D765-4251-854C-8E71912F3A42}" type="presParOf" srcId="{74D96C43-DE9D-4DCC-9C6B-79CFD25A4E8B}" destId="{25CFCF2F-6FD8-4543-ABA3-C7C230942A0D}" srcOrd="12" destOrd="0" presId="urn:microsoft.com/office/officeart/2008/layout/RadialCluster"/>
    <dgm:cxn modelId="{58E4C1CB-B297-4293-BAB6-236F5535D2F2}" type="presParOf" srcId="{74D96C43-DE9D-4DCC-9C6B-79CFD25A4E8B}" destId="{D3F2440F-BCFA-4D15-9799-A2199A759CE5}" srcOrd="13" destOrd="0" presId="urn:microsoft.com/office/officeart/2008/layout/RadialCluster"/>
    <dgm:cxn modelId="{EC1ADB22-B8B9-4F28-A1A7-0114E5E42CF1}" type="presParOf" srcId="{74D96C43-DE9D-4DCC-9C6B-79CFD25A4E8B}" destId="{9F4686F1-E63C-4594-8340-DF7663B504C4}" srcOrd="14" destOrd="0" presId="urn:microsoft.com/office/officeart/2008/layout/RadialCluster"/>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729604-0B8A-4EBB-AC14-C17739E9A98D}">
      <dsp:nvSpPr>
        <dsp:cNvPr id="0" name=""/>
        <dsp:cNvSpPr/>
      </dsp:nvSpPr>
      <dsp:spPr>
        <a:xfrm>
          <a:off x="3262118" y="1211778"/>
          <a:ext cx="2124004" cy="900001"/>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l-GR" sz="1400" b="1" kern="1200" dirty="0"/>
            <a:t>Επιχείρηση</a:t>
          </a:r>
          <a:br>
            <a:rPr lang="el-GR" sz="1100" kern="1200" dirty="0"/>
          </a:br>
          <a:r>
            <a:rPr lang="el-GR" sz="1100" kern="1200" dirty="0"/>
            <a:t>Επωνυμία, Νομική μορφή, Έδρα, Δραστηριότητα, Κατάσταση</a:t>
          </a:r>
        </a:p>
      </dsp:txBody>
      <dsp:txXfrm>
        <a:off x="3306052" y="1255712"/>
        <a:ext cx="2036136" cy="812133"/>
      </dsp:txXfrm>
    </dsp:sp>
    <dsp:sp modelId="{35F9BFEF-6CC6-4C62-8B6D-A6A2CD67BD86}">
      <dsp:nvSpPr>
        <dsp:cNvPr id="0" name=""/>
        <dsp:cNvSpPr/>
      </dsp:nvSpPr>
      <dsp:spPr>
        <a:xfrm rot="16119841">
          <a:off x="4095372" y="998555"/>
          <a:ext cx="426562" cy="0"/>
        </a:xfrm>
        <a:custGeom>
          <a:avLst/>
          <a:gdLst/>
          <a:ahLst/>
          <a:cxnLst/>
          <a:rect l="0" t="0" r="0" b="0"/>
          <a:pathLst>
            <a:path>
              <a:moveTo>
                <a:pt x="0" y="0"/>
              </a:moveTo>
              <a:lnTo>
                <a:pt x="426562"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33FFFE-9C16-400D-8F6D-4ACCA6416D8D}">
      <dsp:nvSpPr>
        <dsp:cNvPr id="0" name=""/>
        <dsp:cNvSpPr/>
      </dsp:nvSpPr>
      <dsp:spPr>
        <a:xfrm>
          <a:off x="3485287" y="65331"/>
          <a:ext cx="1619996" cy="720000"/>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l-GR" sz="1400" b="1" kern="1200" dirty="0"/>
            <a:t>ΟΠΣΑΑ/ΟΠΣΚΑΠ</a:t>
          </a:r>
          <a:br>
            <a:rPr lang="el-GR" sz="1000" kern="1200" dirty="0"/>
          </a:br>
          <a:r>
            <a:rPr lang="el-GR" sz="1000" kern="1200" dirty="0"/>
            <a:t>Πράξεις ΠΑΑ και ΣΣ ΚΑΠ</a:t>
          </a:r>
        </a:p>
      </dsp:txBody>
      <dsp:txXfrm>
        <a:off x="3520435" y="100479"/>
        <a:ext cx="1549700" cy="649704"/>
      </dsp:txXfrm>
    </dsp:sp>
    <dsp:sp modelId="{3D9176D4-8E03-4A09-BB3D-9B6480A2A6B8}">
      <dsp:nvSpPr>
        <dsp:cNvPr id="0" name=""/>
        <dsp:cNvSpPr/>
      </dsp:nvSpPr>
      <dsp:spPr>
        <a:xfrm rot="20454647">
          <a:off x="5351213" y="1086631"/>
          <a:ext cx="1269696" cy="0"/>
        </a:xfrm>
        <a:custGeom>
          <a:avLst/>
          <a:gdLst/>
          <a:ahLst/>
          <a:cxnLst/>
          <a:rect l="0" t="0" r="0" b="0"/>
          <a:pathLst>
            <a:path>
              <a:moveTo>
                <a:pt x="0" y="0"/>
              </a:moveTo>
              <a:lnTo>
                <a:pt x="1269696"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15BBD6-DDD7-4E57-AAE2-BF51E3066A5E}">
      <dsp:nvSpPr>
        <dsp:cNvPr id="0" name=""/>
        <dsp:cNvSpPr/>
      </dsp:nvSpPr>
      <dsp:spPr>
        <a:xfrm>
          <a:off x="6586000" y="202694"/>
          <a:ext cx="1619996" cy="791998"/>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l-GR" sz="1400" b="1" kern="1200" dirty="0"/>
            <a:t>ΠΣΚΕ/ΟΠΣΚΕ</a:t>
          </a:r>
          <a:br>
            <a:rPr lang="el-GR" sz="1000" kern="1200" dirty="0"/>
          </a:br>
          <a:r>
            <a:rPr lang="el-GR" sz="1000" kern="1200" dirty="0"/>
            <a:t>Ιδιωτικές επενδύσεις, ΕΣΠΑ, Αλιεία, Αναπτυξιακός κ.ο.κ.</a:t>
          </a:r>
        </a:p>
      </dsp:txBody>
      <dsp:txXfrm>
        <a:off x="6624662" y="241356"/>
        <a:ext cx="1542672" cy="714674"/>
      </dsp:txXfrm>
    </dsp:sp>
    <dsp:sp modelId="{41E0A8E7-E93A-4E24-954B-7B8895DB72E4}">
      <dsp:nvSpPr>
        <dsp:cNvPr id="0" name=""/>
        <dsp:cNvSpPr/>
      </dsp:nvSpPr>
      <dsp:spPr>
        <a:xfrm rot="1128564">
          <a:off x="5345050" y="2271484"/>
          <a:ext cx="1538208" cy="0"/>
        </a:xfrm>
        <a:custGeom>
          <a:avLst/>
          <a:gdLst/>
          <a:ahLst/>
          <a:cxnLst/>
          <a:rect l="0" t="0" r="0" b="0"/>
          <a:pathLst>
            <a:path>
              <a:moveTo>
                <a:pt x="0" y="0"/>
              </a:moveTo>
              <a:lnTo>
                <a:pt x="1538208"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274F81-D476-4ABA-A84E-5D698F4F5004}">
      <dsp:nvSpPr>
        <dsp:cNvPr id="0" name=""/>
        <dsp:cNvSpPr/>
      </dsp:nvSpPr>
      <dsp:spPr>
        <a:xfrm>
          <a:off x="6842186" y="2273353"/>
          <a:ext cx="1619996" cy="1044001"/>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l-GR" sz="1400" b="1" kern="1200" dirty="0"/>
            <a:t>ΔΙΑΥΓΕΙΑ ΚΗΜΔΗΣ</a:t>
          </a:r>
          <a:br>
            <a:rPr lang="el-GR" sz="1000" kern="1200" dirty="0"/>
          </a:br>
          <a:r>
            <a:rPr lang="el-GR" sz="1000" kern="1200" dirty="0"/>
            <a:t>Ανοιχτά δεδομένα, Ιστορικό αποφάσεων, Λεπτομέρειες αντικειμένου</a:t>
          </a:r>
        </a:p>
      </dsp:txBody>
      <dsp:txXfrm>
        <a:off x="6893150" y="2324317"/>
        <a:ext cx="1518068" cy="942073"/>
      </dsp:txXfrm>
    </dsp:sp>
    <dsp:sp modelId="{EB5D5339-6886-4BD0-B930-BD23A9FE5425}">
      <dsp:nvSpPr>
        <dsp:cNvPr id="0" name=""/>
        <dsp:cNvSpPr/>
      </dsp:nvSpPr>
      <dsp:spPr>
        <a:xfrm rot="5491096">
          <a:off x="3973696" y="2441424"/>
          <a:ext cx="659520" cy="0"/>
        </a:xfrm>
        <a:custGeom>
          <a:avLst/>
          <a:gdLst/>
          <a:ahLst/>
          <a:cxnLst/>
          <a:rect l="0" t="0" r="0" b="0"/>
          <a:pathLst>
            <a:path>
              <a:moveTo>
                <a:pt x="0" y="0"/>
              </a:moveTo>
              <a:lnTo>
                <a:pt x="659520"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FE76F5A-DA91-4EEB-86DB-0DB30DCC232E}">
      <dsp:nvSpPr>
        <dsp:cNvPr id="0" name=""/>
        <dsp:cNvSpPr/>
      </dsp:nvSpPr>
      <dsp:spPr>
        <a:xfrm>
          <a:off x="3473896" y="2771068"/>
          <a:ext cx="1619996" cy="816864"/>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l-GR" sz="1400" b="1" kern="1200" dirty="0"/>
            <a:t>ΕΡΓΑΝΗ</a:t>
          </a:r>
          <a:br>
            <a:rPr lang="el-GR" sz="800" kern="1200" dirty="0"/>
          </a:br>
          <a:r>
            <a:rPr lang="el-GR" sz="1000" kern="1200" dirty="0"/>
            <a:t>Έλεγχος απασχόλησης</a:t>
          </a:r>
        </a:p>
      </dsp:txBody>
      <dsp:txXfrm>
        <a:off x="3513772" y="2810944"/>
        <a:ext cx="1540244" cy="737112"/>
      </dsp:txXfrm>
    </dsp:sp>
    <dsp:sp modelId="{B89E7F16-1CC6-48B4-8EFA-B33A09BF74F8}">
      <dsp:nvSpPr>
        <dsp:cNvPr id="0" name=""/>
        <dsp:cNvSpPr/>
      </dsp:nvSpPr>
      <dsp:spPr>
        <a:xfrm rot="9312955">
          <a:off x="1628754" y="2489864"/>
          <a:ext cx="1803838" cy="0"/>
        </a:xfrm>
        <a:custGeom>
          <a:avLst/>
          <a:gdLst/>
          <a:ahLst/>
          <a:cxnLst/>
          <a:rect l="0" t="0" r="0" b="0"/>
          <a:pathLst>
            <a:path>
              <a:moveTo>
                <a:pt x="0" y="0"/>
              </a:moveTo>
              <a:lnTo>
                <a:pt x="1803838"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872FBF-33AE-4852-B93E-3A37A95F3B83}">
      <dsp:nvSpPr>
        <dsp:cNvPr id="0" name=""/>
        <dsp:cNvSpPr/>
      </dsp:nvSpPr>
      <dsp:spPr>
        <a:xfrm>
          <a:off x="91829" y="2833515"/>
          <a:ext cx="1619996" cy="816864"/>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l-GR" sz="1400" b="1" kern="1200" dirty="0"/>
            <a:t>ΠΣΣΚΕΗΣ</a:t>
          </a:r>
          <a:br>
            <a:rPr lang="el-GR" sz="1400" b="1" kern="1200" dirty="0"/>
          </a:br>
          <a:r>
            <a:rPr lang="el-GR" sz="900" kern="1200" dirty="0"/>
            <a:t>Μητρώο Κρατικών Ενισχύσεων</a:t>
          </a:r>
        </a:p>
      </dsp:txBody>
      <dsp:txXfrm>
        <a:off x="131705" y="2873391"/>
        <a:ext cx="1540244" cy="737112"/>
      </dsp:txXfrm>
    </dsp:sp>
    <dsp:sp modelId="{E94B7983-C37D-4E6E-8309-44C0536B5DBA}">
      <dsp:nvSpPr>
        <dsp:cNvPr id="0" name=""/>
        <dsp:cNvSpPr/>
      </dsp:nvSpPr>
      <dsp:spPr>
        <a:xfrm rot="10588628">
          <a:off x="1618442" y="1777706"/>
          <a:ext cx="1645231" cy="0"/>
        </a:xfrm>
        <a:custGeom>
          <a:avLst/>
          <a:gdLst/>
          <a:ahLst/>
          <a:cxnLst/>
          <a:rect l="0" t="0" r="0" b="0"/>
          <a:pathLst>
            <a:path>
              <a:moveTo>
                <a:pt x="0" y="0"/>
              </a:moveTo>
              <a:lnTo>
                <a:pt x="1645231"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CFCF2F-6FD8-4543-ABA3-C7C230942A0D}">
      <dsp:nvSpPr>
        <dsp:cNvPr id="0" name=""/>
        <dsp:cNvSpPr/>
      </dsp:nvSpPr>
      <dsp:spPr>
        <a:xfrm>
          <a:off x="0" y="1469687"/>
          <a:ext cx="1619996" cy="816864"/>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n-US" sz="1400" b="1" kern="1200" dirty="0"/>
            <a:t>Kohesio</a:t>
          </a:r>
          <a:br>
            <a:rPr lang="el-GR" sz="2300" kern="1200" dirty="0"/>
          </a:br>
          <a:r>
            <a:rPr lang="el-GR" sz="1100" kern="1200" dirty="0"/>
            <a:t>Πράξεις Ταμείων Συνοχής σε όλη την ΕΕ</a:t>
          </a:r>
        </a:p>
      </dsp:txBody>
      <dsp:txXfrm>
        <a:off x="39876" y="1509563"/>
        <a:ext cx="1540244" cy="737112"/>
      </dsp:txXfrm>
    </dsp:sp>
    <dsp:sp modelId="{D3F2440F-BCFA-4D15-9799-A2199A759CE5}">
      <dsp:nvSpPr>
        <dsp:cNvPr id="0" name=""/>
        <dsp:cNvSpPr/>
      </dsp:nvSpPr>
      <dsp:spPr>
        <a:xfrm rot="12032540">
          <a:off x="1993168" y="1033870"/>
          <a:ext cx="1310619" cy="0"/>
        </a:xfrm>
        <a:custGeom>
          <a:avLst/>
          <a:gdLst/>
          <a:ahLst/>
          <a:cxnLst/>
          <a:rect l="0" t="0" r="0" b="0"/>
          <a:pathLst>
            <a:path>
              <a:moveTo>
                <a:pt x="0" y="0"/>
              </a:moveTo>
              <a:lnTo>
                <a:pt x="1310619"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4686F1-E63C-4594-8340-DF7663B504C4}">
      <dsp:nvSpPr>
        <dsp:cNvPr id="0" name=""/>
        <dsp:cNvSpPr/>
      </dsp:nvSpPr>
      <dsp:spPr>
        <a:xfrm>
          <a:off x="414841" y="91962"/>
          <a:ext cx="1619996" cy="816864"/>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l-GR" sz="1400" b="1" kern="1200" dirty="0"/>
            <a:t>Επόμενη φάση</a:t>
          </a:r>
          <a:br>
            <a:rPr lang="el-GR" sz="1200" kern="1200" dirty="0"/>
          </a:br>
          <a:r>
            <a:rPr lang="en-US" sz="1000" kern="1200" dirty="0"/>
            <a:t>Arachne+</a:t>
          </a:r>
          <a:br>
            <a:rPr lang="el-GR" sz="1000" kern="1200" dirty="0"/>
          </a:br>
          <a:r>
            <a:rPr lang="el-GR" sz="1000" kern="1200" dirty="0"/>
            <a:t>ΕΜΑΣ</a:t>
          </a:r>
        </a:p>
      </dsp:txBody>
      <dsp:txXfrm>
        <a:off x="454717" y="131838"/>
        <a:ext cx="1540244" cy="737112"/>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3" name="Google Shape;423;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FC71254A-C865-D690-D054-65B9F1A924B8}"/>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4FA72A82-69BC-0AC3-F5C9-372C7AB0571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B8558828-B591-5AB1-7589-71CF20A5F8E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lvl="0">
              <a:lnSpc>
                <a:spcPct val="150000"/>
              </a:lnSpc>
            </a:pPr>
            <a:r>
              <a:rPr lang="el-GR" sz="1100" dirty="0">
                <a:solidFill>
                  <a:schemeClr val="tx1"/>
                </a:solidFill>
                <a:latin typeface="Arial" panose="020B0604020202020204" pitchFamily="34" charset="0"/>
              </a:rPr>
              <a:t>Οι πηγές οργανώνονται σε:</a:t>
            </a:r>
          </a:p>
          <a:p>
            <a:pPr marL="285750" lvl="0" indent="-285750">
              <a:lnSpc>
                <a:spcPct val="150000"/>
              </a:lnSpc>
              <a:buFont typeface="Wingdings" panose="05000000000000000000" pitchFamily="2" charset="2"/>
              <a:buChar char="ü"/>
            </a:pPr>
            <a:r>
              <a:rPr lang="el-GR" sz="1100" dirty="0">
                <a:solidFill>
                  <a:schemeClr val="tx1"/>
                </a:solidFill>
                <a:latin typeface="Arial" panose="020B0604020202020204" pitchFamily="34" charset="0"/>
              </a:rPr>
              <a:t>Συστήματα παρακολούθησης πράξεων και πληρωμών. </a:t>
            </a:r>
          </a:p>
          <a:p>
            <a:pPr marL="285750" lvl="0" indent="-285750">
              <a:lnSpc>
                <a:spcPct val="150000"/>
              </a:lnSpc>
              <a:buFont typeface="Wingdings" panose="05000000000000000000" pitchFamily="2" charset="2"/>
              <a:buChar char="ü"/>
            </a:pPr>
            <a:r>
              <a:rPr lang="el-GR" sz="1100" dirty="0">
                <a:solidFill>
                  <a:schemeClr val="tx1"/>
                </a:solidFill>
                <a:latin typeface="Arial" panose="020B0604020202020204" pitchFamily="34" charset="0"/>
              </a:rPr>
              <a:t>Συστήματα σώρευσης ενισχύσεων. </a:t>
            </a:r>
          </a:p>
          <a:p>
            <a:pPr marL="285750" lvl="0" indent="-285750">
              <a:lnSpc>
                <a:spcPct val="150000"/>
              </a:lnSpc>
              <a:buFont typeface="Wingdings" panose="05000000000000000000" pitchFamily="2" charset="2"/>
              <a:buChar char="ü"/>
            </a:pPr>
            <a:r>
              <a:rPr lang="el-GR" sz="1100" dirty="0">
                <a:solidFill>
                  <a:schemeClr val="tx1"/>
                </a:solidFill>
                <a:latin typeface="Arial" panose="020B0604020202020204" pitchFamily="34" charset="0"/>
              </a:rPr>
              <a:t>Δημόσια μητρώα και πηγές δημοσιότητας. </a:t>
            </a:r>
          </a:p>
          <a:p>
            <a:pPr marL="285750" lvl="0" indent="-285750">
              <a:lnSpc>
                <a:spcPct val="150000"/>
              </a:lnSpc>
              <a:buFont typeface="Wingdings" panose="05000000000000000000" pitchFamily="2" charset="2"/>
              <a:buChar char="ü"/>
            </a:pPr>
            <a:r>
              <a:rPr lang="el-GR" sz="1100" dirty="0">
                <a:solidFill>
                  <a:schemeClr val="tx1"/>
                </a:solidFill>
                <a:latin typeface="Arial" panose="020B0604020202020204" pitchFamily="34" charset="0"/>
              </a:rPr>
              <a:t>Συστήματα ταυτοποίησης επιχειρήσεων. </a:t>
            </a:r>
          </a:p>
          <a:p>
            <a:pPr marL="285750" lvl="0" indent="-285750">
              <a:lnSpc>
                <a:spcPct val="150000"/>
              </a:lnSpc>
              <a:buFont typeface="Wingdings" panose="05000000000000000000" pitchFamily="2" charset="2"/>
              <a:buChar char="ü"/>
            </a:pPr>
            <a:r>
              <a:rPr lang="el-GR" sz="1100" dirty="0">
                <a:solidFill>
                  <a:schemeClr val="tx1"/>
                </a:solidFill>
                <a:latin typeface="Arial" panose="020B0604020202020204" pitchFamily="34" charset="0"/>
              </a:rPr>
              <a:t>Συστήματα απασχόλησης. </a:t>
            </a:r>
          </a:p>
          <a:p>
            <a:pPr marL="285750" lvl="0" indent="-285750">
              <a:lnSpc>
                <a:spcPct val="150000"/>
              </a:lnSpc>
              <a:buFont typeface="Wingdings" panose="05000000000000000000" pitchFamily="2" charset="2"/>
              <a:buChar char="ü"/>
            </a:pPr>
            <a:r>
              <a:rPr lang="el-GR" sz="1100" dirty="0">
                <a:solidFill>
                  <a:schemeClr val="tx1"/>
                </a:solidFill>
                <a:latin typeface="Arial" panose="020B0604020202020204" pitchFamily="34" charset="0"/>
              </a:rPr>
              <a:t>Εργαλεία ανάλυσης κινδύνου. </a:t>
            </a:r>
          </a:p>
          <a:p>
            <a:pPr marL="285750" lvl="0" indent="-285750">
              <a:lnSpc>
                <a:spcPct val="150000"/>
              </a:lnSpc>
              <a:buFont typeface="Wingdings" panose="05000000000000000000" pitchFamily="2" charset="2"/>
              <a:buChar char="ü"/>
            </a:pPr>
            <a:r>
              <a:rPr lang="el-GR" sz="1100" dirty="0">
                <a:solidFill>
                  <a:schemeClr val="tx1"/>
                </a:solidFill>
                <a:latin typeface="Arial" panose="020B0604020202020204" pitchFamily="34" charset="0"/>
              </a:rPr>
              <a:t>Πρωτογενή τεκμήρια.</a:t>
            </a:r>
          </a:p>
        </p:txBody>
      </p:sp>
    </p:spTree>
    <p:extLst>
      <p:ext uri="{BB962C8B-B14F-4D97-AF65-F5344CB8AC3E}">
        <p14:creationId xmlns:p14="http://schemas.microsoft.com/office/powerpoint/2010/main" val="389552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46C58DAE-7117-1672-3E76-6A7BBC192F1F}"/>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123274C6-7021-4FC4-74A3-77F820BC0DA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702C0638-8FF6-1FBA-ECA2-EF4779D6CA0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0130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E170A2D3-ABD6-8BB1-0CD4-598D0196F7F1}"/>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CFF5DC7C-006C-2E6F-01E5-EC2F3D88AC3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BFD9CB3F-A855-793F-BA89-EB1976EFF61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7592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F206A731-78A6-2A7B-912F-DA1631BAACF9}"/>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9CC0FB3C-A45E-967D-5D90-41399C619BA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10AB356A-6FBC-EC4B-67BE-3A02A65EC39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34992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E342437A-1ADD-0E30-FBE8-6E2E8CA244A9}"/>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E6EDEA55-2854-12B4-8A08-01CACDCD0F5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59703388-5749-F6B7-049A-33133B9A2F1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54116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E01B4B46-F622-D51C-48D5-2DBD6972D686}"/>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3657BB9F-106B-E63E-BA4F-A605C51A8EC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19C1464E-B155-CF6A-F831-3E90C69345D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71748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789D16E7-A644-F596-CF6A-DBAD2D69D138}"/>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69B9BDA0-A01A-9408-6803-2CDC7366763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5FC89FA1-BC58-B761-3937-856684F396A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85993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418AF4AD-EE7C-EFD2-287D-9A9C20F92F84}"/>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E3E7168A-3A89-C57D-49EC-A27BE73EAD3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717CEBA6-E4B7-F3CD-CDC3-D57D47850DF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66727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E3E15621-A943-893D-D43C-A98158C2F6C1}"/>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0C771A25-974B-F476-E516-3DEDEB34F4D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F11A481C-AD5F-A700-B0AB-1BCCBD697A7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43973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D60ED48F-DD97-8E5B-4CB7-9AA3E479E296}"/>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FE5AD16C-25FD-E0B9-93E2-0ACB33CEFA5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6D3ADA86-69BB-F827-979E-41731F17AA8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10594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479C23A8-B0D9-65B6-8CB4-1605D61C0C54}"/>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DE0D1D04-2162-B421-E8F0-1E10D02C2FD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0544BE18-015D-68FD-5E86-C2E12937E36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385714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6CAF0A26-72AE-8A17-8FF9-BC4A60B67F40}"/>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6CD65997-C637-9F02-8BED-809AAC74C91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38EABA7A-512F-E803-FCCA-C83255C6D23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17794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8AF87D73-175B-FBD5-A88C-AB6093A63633}"/>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4BA7A831-6793-97E0-8631-22F9C44DB47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BECE20A8-811F-9C68-CB64-17BFDE7B09A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7333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B168F542-CEB3-6498-DAB7-3679FC7CBE3F}"/>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7F7C13FF-41A9-F5F4-8204-4D34794B113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6513F0E4-4DE1-A0CE-B11D-04F13EC9CA5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239359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6796EC73-2520-EDB1-6A58-415B738E5CD6}"/>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66C022DC-309B-FA39-BB50-67245DFFB63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DF7AA231-7E49-553D-B46A-BAE3FF56D53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80135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C3D4DC8E-DA18-1E63-DEA3-451753E45353}"/>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26AE63A3-4D43-43E0-7909-43090B8E011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D68B0553-D5BA-5826-43FD-EA9AF651DEF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31552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4ACDE8A0-1539-D8F7-F17C-4FFEBFA78D68}"/>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507C938C-A951-022A-659A-A26CF55A9D9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604CE33A-E421-3891-70B5-D738239D04E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626037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11FC5ED3-49F3-84D3-28E6-46207BC6E2EE}"/>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1700AFCF-344D-FA14-802A-7898521E071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783919EC-F343-E73D-DE83-CE2CAA4401B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31529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AB34ABC6-2C2A-A16F-E557-BB5C8F792098}"/>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1354E8C2-D598-CA82-DA03-989C641A9ED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B9A60F73-86A4-60D2-D8DA-26B5CDF878F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739684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811AAD3F-C6C0-D5D0-92E8-F82C43B390A2}"/>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33F01074-719D-10F7-6C37-F5D2EC4087E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416424E8-41B7-53D6-B50F-88574657B54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093257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85AF39E7-5C35-0261-7A65-B88DFA32A00E}"/>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CD2F0B29-C47F-04C0-F2CE-CAA522136E5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5C01B434-D1BA-6307-7FDB-712194028D0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1380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a:extLst>
            <a:ext uri="{FF2B5EF4-FFF2-40B4-BE49-F238E27FC236}">
              <a16:creationId xmlns:a16="http://schemas.microsoft.com/office/drawing/2014/main" id="{75633465-9A8C-F656-BA3F-5EAE3DF86C85}"/>
            </a:ext>
          </a:extLst>
        </p:cNvPr>
        <p:cNvGrpSpPr/>
        <p:nvPr/>
      </p:nvGrpSpPr>
      <p:grpSpPr>
        <a:xfrm>
          <a:off x="0" y="0"/>
          <a:ext cx="0" cy="0"/>
          <a:chOff x="0" y="0"/>
          <a:chExt cx="0" cy="0"/>
        </a:xfrm>
      </p:grpSpPr>
      <p:sp>
        <p:nvSpPr>
          <p:cNvPr id="635" name="Google Shape;635;g54dda1946d_6_377:notes">
            <a:extLst>
              <a:ext uri="{FF2B5EF4-FFF2-40B4-BE49-F238E27FC236}">
                <a16:creationId xmlns:a16="http://schemas.microsoft.com/office/drawing/2014/main" id="{DC9A7697-8BD2-CAD8-1FD4-579FF082E1E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6" name="Google Shape;636;g54dda1946d_6_377:notes">
            <a:extLst>
              <a:ext uri="{FF2B5EF4-FFF2-40B4-BE49-F238E27FC236}">
                <a16:creationId xmlns:a16="http://schemas.microsoft.com/office/drawing/2014/main" id="{0A3341B9-26D9-BE9A-9C34-871FED4DE8D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98402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BFD53A27-B131-4E21-E603-5BC7F5DA2E06}"/>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25DD5825-9EE7-B1D7-E5B9-0240810A926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035B445D-6E36-4E33-C37D-52ADB9DD2A2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213599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7E1716A2-9DFE-C0B1-179A-E368F3D92ED5}"/>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D4CE7280-DA5C-105D-410B-2818A734199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6C791817-EE78-45DE-B0B8-CECED7184E9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06513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F3EED636-4A4C-53C5-3953-BD2D53080BCC}"/>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59E57413-529D-6116-5284-736C2A8D872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05BAD588-BA75-D19E-AA48-35431CCCEA7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136212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F98C0757-89E9-8127-32B9-453669F02E16}"/>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F332EB13-C213-A9B2-4FE4-60A636A187F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5A37126D-783B-9075-8588-4951EC35166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2312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a:extLst>
            <a:ext uri="{FF2B5EF4-FFF2-40B4-BE49-F238E27FC236}">
              <a16:creationId xmlns:a16="http://schemas.microsoft.com/office/drawing/2014/main" id="{DD33AA03-E66E-86EF-4F5D-3E771738C469}"/>
            </a:ext>
          </a:extLst>
        </p:cNvPr>
        <p:cNvGrpSpPr/>
        <p:nvPr/>
      </p:nvGrpSpPr>
      <p:grpSpPr>
        <a:xfrm>
          <a:off x="0" y="0"/>
          <a:ext cx="0" cy="0"/>
          <a:chOff x="0" y="0"/>
          <a:chExt cx="0" cy="0"/>
        </a:xfrm>
      </p:grpSpPr>
      <p:sp>
        <p:nvSpPr>
          <p:cNvPr id="482" name="Google Shape;482;g54dda1946d_6_322:notes">
            <a:extLst>
              <a:ext uri="{FF2B5EF4-FFF2-40B4-BE49-F238E27FC236}">
                <a16:creationId xmlns:a16="http://schemas.microsoft.com/office/drawing/2014/main" id="{891F4931-09EF-FC64-97C4-58486359C53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54dda1946d_6_322:notes">
            <a:extLst>
              <a:ext uri="{FF2B5EF4-FFF2-40B4-BE49-F238E27FC236}">
                <a16:creationId xmlns:a16="http://schemas.microsoft.com/office/drawing/2014/main" id="{D72FDD6D-CA59-DA5F-ED44-2E6C59B5754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31850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3">
          <a:extLst>
            <a:ext uri="{FF2B5EF4-FFF2-40B4-BE49-F238E27FC236}">
              <a16:creationId xmlns:a16="http://schemas.microsoft.com/office/drawing/2014/main" id="{A452C18D-52B4-7DEF-85B7-29E13D23BC8C}"/>
            </a:ext>
          </a:extLst>
        </p:cNvPr>
        <p:cNvGrpSpPr/>
        <p:nvPr/>
      </p:nvGrpSpPr>
      <p:grpSpPr>
        <a:xfrm>
          <a:off x="0" y="0"/>
          <a:ext cx="0" cy="0"/>
          <a:chOff x="0" y="0"/>
          <a:chExt cx="0" cy="0"/>
        </a:xfrm>
      </p:grpSpPr>
      <p:sp>
        <p:nvSpPr>
          <p:cNvPr id="1114" name="Google Shape;1114;g135e18421cc_13_10:notes">
            <a:extLst>
              <a:ext uri="{FF2B5EF4-FFF2-40B4-BE49-F238E27FC236}">
                <a16:creationId xmlns:a16="http://schemas.microsoft.com/office/drawing/2014/main" id="{D460BA9C-94A6-2312-5CF7-3F1462F593D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5" name="Google Shape;1115;g135e18421cc_13_10:notes">
            <a:extLst>
              <a:ext uri="{FF2B5EF4-FFF2-40B4-BE49-F238E27FC236}">
                <a16:creationId xmlns:a16="http://schemas.microsoft.com/office/drawing/2014/main" id="{DE623787-547F-4005-6128-2081F60E4C5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0391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a:extLst>
            <a:ext uri="{FF2B5EF4-FFF2-40B4-BE49-F238E27FC236}">
              <a16:creationId xmlns:a16="http://schemas.microsoft.com/office/drawing/2014/main" id="{5D91CA18-1C93-FEA2-F517-025A7CB4BC3A}"/>
            </a:ext>
          </a:extLst>
        </p:cNvPr>
        <p:cNvGrpSpPr/>
        <p:nvPr/>
      </p:nvGrpSpPr>
      <p:grpSpPr>
        <a:xfrm>
          <a:off x="0" y="0"/>
          <a:ext cx="0" cy="0"/>
          <a:chOff x="0" y="0"/>
          <a:chExt cx="0" cy="0"/>
        </a:xfrm>
      </p:grpSpPr>
      <p:sp>
        <p:nvSpPr>
          <p:cNvPr id="635" name="Google Shape;635;g54dda1946d_6_377:notes">
            <a:extLst>
              <a:ext uri="{FF2B5EF4-FFF2-40B4-BE49-F238E27FC236}">
                <a16:creationId xmlns:a16="http://schemas.microsoft.com/office/drawing/2014/main" id="{E0DC1851-5214-2C31-94A1-5DAE674E01B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6" name="Google Shape;636;g54dda1946d_6_377:notes">
            <a:extLst>
              <a:ext uri="{FF2B5EF4-FFF2-40B4-BE49-F238E27FC236}">
                <a16:creationId xmlns:a16="http://schemas.microsoft.com/office/drawing/2014/main" id="{21BF52D4-8783-038D-4E2C-B232F065263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1998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886F5EA0-5D06-1E99-6094-426FCE5AD945}"/>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08957678-3DBB-5329-2B36-6455A2AC5CC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8194DBE1-E26D-FDB6-FCCF-8AC8B33E323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8245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45BBF72C-06C3-4CB6-9356-C8ACBC91955C}"/>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CBCE6B6B-D08E-3720-5CBA-10DEE4FF2E7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72B9CB3C-1182-89B8-9E58-B095598BA03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56223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15FC8F0D-0450-C842-3E79-11C2BA1734B8}"/>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8D07FD15-CE00-05EE-B9F5-F400A0D495F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75DFEE4B-3E60-B02F-6F9C-2CDF096D793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4076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5727D80D-4A2D-E367-88E9-A43A9FAD26BA}"/>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D1DF2D45-2806-95E6-A7E1-F1BB4488312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F2F6BD4E-56A1-1B59-85CC-828D7573F6C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458301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a:extLst>
            <a:ext uri="{FF2B5EF4-FFF2-40B4-BE49-F238E27FC236}">
              <a16:creationId xmlns:a16="http://schemas.microsoft.com/office/drawing/2014/main" id="{E376D095-525F-9B4B-D3F4-39A3380C5040}"/>
            </a:ext>
          </a:extLst>
        </p:cNvPr>
        <p:cNvGrpSpPr/>
        <p:nvPr/>
      </p:nvGrpSpPr>
      <p:grpSpPr>
        <a:xfrm>
          <a:off x="0" y="0"/>
          <a:ext cx="0" cy="0"/>
          <a:chOff x="0" y="0"/>
          <a:chExt cx="0" cy="0"/>
        </a:xfrm>
      </p:grpSpPr>
      <p:sp>
        <p:nvSpPr>
          <p:cNvPr id="989" name="Google Shape;989;g1e96664ce84_0_56004:notes">
            <a:extLst>
              <a:ext uri="{FF2B5EF4-FFF2-40B4-BE49-F238E27FC236}">
                <a16:creationId xmlns:a16="http://schemas.microsoft.com/office/drawing/2014/main" id="{2D4F3621-8DF5-A31E-5F3D-714B30301AB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1e96664ce84_0_56004:notes">
            <a:extLst>
              <a:ext uri="{FF2B5EF4-FFF2-40B4-BE49-F238E27FC236}">
                <a16:creationId xmlns:a16="http://schemas.microsoft.com/office/drawing/2014/main" id="{80D44010-51DD-53F8-ACA5-D8EA288DCB7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71549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8" Type="http://schemas.openxmlformats.org/officeDocument/2006/relationships/hyperlink" Target="http://bit.ly/2TyoMsr" TargetMode="External"/><Relationship Id="rId3" Type="http://schemas.openxmlformats.org/officeDocument/2006/relationships/image" Target="../media/image2.png"/><Relationship Id="rId7" Type="http://schemas.openxmlformats.org/officeDocument/2006/relationships/hyperlink" Target="https://bit.ly/3A1uf1Q"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hyperlink" Target="http://bit.ly/2TtBDfr"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blip>
          <a:stretch>
            <a:fillRect/>
          </a:stretch>
        </p:blipFill>
        <p:spPr>
          <a:xfrm>
            <a:off x="-61087" y="-34362"/>
            <a:ext cx="9266174" cy="5212224"/>
          </a:xfrm>
          <a:prstGeom prst="rect">
            <a:avLst/>
          </a:prstGeom>
          <a:noFill/>
          <a:ln>
            <a:noFill/>
          </a:ln>
        </p:spPr>
      </p:pic>
      <p:sp>
        <p:nvSpPr>
          <p:cNvPr id="10" name="Google Shape;10;p2"/>
          <p:cNvSpPr txBox="1">
            <a:spLocks noGrp="1"/>
          </p:cNvSpPr>
          <p:nvPr>
            <p:ph type="ctrTitle"/>
          </p:nvPr>
        </p:nvSpPr>
        <p:spPr>
          <a:xfrm>
            <a:off x="1670700" y="1367062"/>
            <a:ext cx="5802600" cy="2011200"/>
          </a:xfrm>
          <a:prstGeom prst="rect">
            <a:avLst/>
          </a:prstGeom>
        </p:spPr>
        <p:txBody>
          <a:bodyPr spcFirstLastPara="1" wrap="square" lIns="91425" tIns="91425" rIns="91425" bIns="91425" anchor="b" anchorCtr="0">
            <a:noAutofit/>
          </a:bodyPr>
          <a:lstStyle>
            <a:lvl1pPr lvl="0" algn="ctr">
              <a:lnSpc>
                <a:spcPct val="105000"/>
              </a:lnSpc>
              <a:spcBef>
                <a:spcPts val="0"/>
              </a:spcBef>
              <a:spcAft>
                <a:spcPts val="0"/>
              </a:spcAft>
              <a:buClr>
                <a:srgbClr val="191919"/>
              </a:buClr>
              <a:buSzPts val="4200"/>
              <a:buNone/>
              <a:defRPr sz="42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1670700" y="3602688"/>
            <a:ext cx="5802600" cy="2520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SzPts val="14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12" name="Google Shape;12;p2"/>
          <p:cNvGrpSpPr/>
          <p:nvPr/>
        </p:nvGrpSpPr>
        <p:grpSpPr>
          <a:xfrm>
            <a:off x="-421050" y="-872075"/>
            <a:ext cx="10524450" cy="6436800"/>
            <a:chOff x="-421050" y="-872075"/>
            <a:chExt cx="10524450" cy="6436800"/>
          </a:xfrm>
        </p:grpSpPr>
        <p:sp>
          <p:nvSpPr>
            <p:cNvPr id="13" name="Google Shape;13;p2"/>
            <p:cNvSpPr/>
            <p:nvPr/>
          </p:nvSpPr>
          <p:spPr>
            <a:xfrm rot="10800000">
              <a:off x="-421050" y="0"/>
              <a:ext cx="916800" cy="2325600"/>
            </a:xfrm>
            <a:prstGeom prst="round2SameRect">
              <a:avLst>
                <a:gd name="adj1" fmla="val 50000"/>
                <a:gd name="adj2" fmla="val 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grpSp>
          <p:nvGrpSpPr>
            <p:cNvPr id="14" name="Google Shape;14;p2"/>
            <p:cNvGrpSpPr/>
            <p:nvPr/>
          </p:nvGrpSpPr>
          <p:grpSpPr>
            <a:xfrm>
              <a:off x="6148925" y="-872075"/>
              <a:ext cx="2489300" cy="1740000"/>
              <a:chOff x="6148925" y="-872075"/>
              <a:chExt cx="2489300" cy="1740000"/>
            </a:xfrm>
          </p:grpSpPr>
          <p:sp>
            <p:nvSpPr>
              <p:cNvPr id="15" name="Google Shape;15;p2"/>
              <p:cNvSpPr/>
              <p:nvPr/>
            </p:nvSpPr>
            <p:spPr>
              <a:xfrm>
                <a:off x="6898225" y="-872075"/>
                <a:ext cx="1740000" cy="1740000"/>
              </a:xfrm>
              <a:prstGeom prst="pie">
                <a:avLst>
                  <a:gd name="adj1" fmla="val 0"/>
                  <a:gd name="adj2" fmla="val 10800146"/>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sp>
            <p:nvSpPr>
              <p:cNvPr id="16" name="Google Shape;16;p2"/>
              <p:cNvSpPr/>
              <p:nvPr/>
            </p:nvSpPr>
            <p:spPr>
              <a:xfrm rot="10800000">
                <a:off x="6148925" y="-604625"/>
                <a:ext cx="1205100" cy="1205100"/>
              </a:xfrm>
              <a:prstGeom prst="blockArc">
                <a:avLst>
                  <a:gd name="adj1" fmla="val 10800000"/>
                  <a:gd name="adj2" fmla="val 108721"/>
                  <a:gd name="adj3" fmla="val 22117"/>
                </a:avLst>
              </a:prstGeom>
              <a:solidFill>
                <a:srgbClr val="B3BB7B">
                  <a:alpha val="443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grpSp>
        <p:sp>
          <p:nvSpPr>
            <p:cNvPr id="17" name="Google Shape;17;p2"/>
            <p:cNvSpPr/>
            <p:nvPr/>
          </p:nvSpPr>
          <p:spPr>
            <a:xfrm rot="5400000">
              <a:off x="1591200" y="3141175"/>
              <a:ext cx="832500" cy="4014600"/>
            </a:xfrm>
            <a:prstGeom prst="round2SameRect">
              <a:avLst>
                <a:gd name="adj1" fmla="val 50000"/>
                <a:gd name="adj2" fmla="val 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sp>
          <p:nvSpPr>
            <p:cNvPr id="18" name="Google Shape;18;p2"/>
            <p:cNvSpPr/>
            <p:nvPr/>
          </p:nvSpPr>
          <p:spPr>
            <a:xfrm rot="-5400000">
              <a:off x="8206500" y="2779250"/>
              <a:ext cx="1896900" cy="1896900"/>
            </a:xfrm>
            <a:prstGeom prst="blockArc">
              <a:avLst>
                <a:gd name="adj1" fmla="val 10800000"/>
                <a:gd name="adj2" fmla="val 21539247"/>
                <a:gd name="adj3" fmla="val 17334"/>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grpSp>
      <p:grpSp>
        <p:nvGrpSpPr>
          <p:cNvPr id="19" name="Google Shape;19;p2"/>
          <p:cNvGrpSpPr/>
          <p:nvPr/>
        </p:nvGrpSpPr>
        <p:grpSpPr>
          <a:xfrm>
            <a:off x="-148218" y="81904"/>
            <a:ext cx="10251619" cy="5069347"/>
            <a:chOff x="-148218" y="81904"/>
            <a:chExt cx="10251619" cy="5069347"/>
          </a:xfrm>
        </p:grpSpPr>
        <p:pic>
          <p:nvPicPr>
            <p:cNvPr id="20" name="Google Shape;20;p2"/>
            <p:cNvPicPr preferRelativeResize="0"/>
            <p:nvPr/>
          </p:nvPicPr>
          <p:blipFill>
            <a:blip r:embed="rId3">
              <a:alphaModFix/>
            </a:blip>
            <a:stretch>
              <a:fillRect/>
            </a:stretch>
          </p:blipFill>
          <p:spPr>
            <a:xfrm>
              <a:off x="7896901" y="867925"/>
              <a:ext cx="2206501" cy="4283325"/>
            </a:xfrm>
            <a:prstGeom prst="rect">
              <a:avLst/>
            </a:prstGeom>
            <a:noFill/>
            <a:ln>
              <a:noFill/>
            </a:ln>
            <a:effectLst>
              <a:outerShdw blurRad="57150" dist="47625" dir="5400000" algn="bl" rotWithShape="0">
                <a:schemeClr val="dk1">
                  <a:alpha val="37000"/>
                </a:schemeClr>
              </a:outerShdw>
            </a:effectLst>
          </p:spPr>
        </p:pic>
        <p:grpSp>
          <p:nvGrpSpPr>
            <p:cNvPr id="21" name="Google Shape;21;p2"/>
            <p:cNvGrpSpPr/>
            <p:nvPr/>
          </p:nvGrpSpPr>
          <p:grpSpPr>
            <a:xfrm>
              <a:off x="359837" y="4401391"/>
              <a:ext cx="1102438" cy="577167"/>
              <a:chOff x="359837" y="4401391"/>
              <a:chExt cx="1102438" cy="577167"/>
            </a:xfrm>
          </p:grpSpPr>
          <p:pic>
            <p:nvPicPr>
              <p:cNvPr id="22" name="Google Shape;22;p2"/>
              <p:cNvPicPr preferRelativeResize="0"/>
              <p:nvPr/>
            </p:nvPicPr>
            <p:blipFill>
              <a:blip r:embed="rId4">
                <a:alphaModFix/>
              </a:blip>
              <a:stretch>
                <a:fillRect/>
              </a:stretch>
            </p:blipFill>
            <p:spPr>
              <a:xfrm rot="-1954086">
                <a:off x="374372" y="4563986"/>
                <a:ext cx="677713" cy="251976"/>
              </a:xfrm>
              <a:prstGeom prst="rect">
                <a:avLst/>
              </a:prstGeom>
              <a:noFill/>
              <a:ln>
                <a:noFill/>
              </a:ln>
              <a:effectLst>
                <a:outerShdw blurRad="57150" dist="19050" dir="5400000" algn="bl" rotWithShape="0">
                  <a:schemeClr val="dk1">
                    <a:alpha val="50000"/>
                  </a:schemeClr>
                </a:outerShdw>
              </a:effectLst>
            </p:spPr>
          </p:pic>
          <p:pic>
            <p:nvPicPr>
              <p:cNvPr id="23" name="Google Shape;23;p2"/>
              <p:cNvPicPr preferRelativeResize="0"/>
              <p:nvPr/>
            </p:nvPicPr>
            <p:blipFill>
              <a:blip r:embed="rId5">
                <a:alphaModFix/>
              </a:blip>
              <a:stretch>
                <a:fillRect/>
              </a:stretch>
            </p:blipFill>
            <p:spPr>
              <a:xfrm>
                <a:off x="696650" y="4726568"/>
                <a:ext cx="765624" cy="251972"/>
              </a:xfrm>
              <a:prstGeom prst="rect">
                <a:avLst/>
              </a:prstGeom>
              <a:noFill/>
              <a:ln>
                <a:noFill/>
              </a:ln>
              <a:effectLst>
                <a:outerShdw blurRad="57150" dist="19050" dir="5400000" algn="bl" rotWithShape="0">
                  <a:schemeClr val="dk1">
                    <a:alpha val="50000"/>
                  </a:schemeClr>
                </a:outerShdw>
              </a:effectLst>
            </p:spPr>
          </p:pic>
        </p:grpSp>
        <p:grpSp>
          <p:nvGrpSpPr>
            <p:cNvPr id="24" name="Google Shape;24;p2"/>
            <p:cNvGrpSpPr/>
            <p:nvPr/>
          </p:nvGrpSpPr>
          <p:grpSpPr>
            <a:xfrm>
              <a:off x="-148218" y="81904"/>
              <a:ext cx="1188426" cy="1227668"/>
              <a:chOff x="-7843" y="83454"/>
              <a:chExt cx="1188426" cy="1227668"/>
            </a:xfrm>
          </p:grpSpPr>
          <p:pic>
            <p:nvPicPr>
              <p:cNvPr id="25" name="Google Shape;25;p2"/>
              <p:cNvPicPr preferRelativeResize="0"/>
              <p:nvPr/>
            </p:nvPicPr>
            <p:blipFill>
              <a:blip r:embed="rId6">
                <a:alphaModFix/>
              </a:blip>
              <a:stretch>
                <a:fillRect/>
              </a:stretch>
            </p:blipFill>
            <p:spPr>
              <a:xfrm rot="-857809">
                <a:off x="109641" y="169409"/>
                <a:ext cx="771094" cy="597513"/>
              </a:xfrm>
              <a:prstGeom prst="rect">
                <a:avLst/>
              </a:prstGeom>
              <a:noFill/>
              <a:ln>
                <a:noFill/>
              </a:ln>
              <a:effectLst>
                <a:outerShdw blurRad="57150" dist="19050" dir="5400000" algn="bl" rotWithShape="0">
                  <a:schemeClr val="dk1">
                    <a:alpha val="67000"/>
                  </a:schemeClr>
                </a:outerShdw>
              </a:effectLst>
            </p:spPr>
          </p:pic>
          <p:pic>
            <p:nvPicPr>
              <p:cNvPr id="26" name="Google Shape;26;p2"/>
              <p:cNvPicPr preferRelativeResize="0"/>
              <p:nvPr/>
            </p:nvPicPr>
            <p:blipFill>
              <a:blip r:embed="rId4">
                <a:alphaModFix/>
              </a:blip>
              <a:stretch>
                <a:fillRect/>
              </a:stretch>
            </p:blipFill>
            <p:spPr>
              <a:xfrm rot="-1954086">
                <a:off x="488335" y="667711"/>
                <a:ext cx="677713" cy="251976"/>
              </a:xfrm>
              <a:prstGeom prst="rect">
                <a:avLst/>
              </a:prstGeom>
              <a:noFill/>
              <a:ln>
                <a:noFill/>
              </a:ln>
              <a:effectLst>
                <a:outerShdw blurRad="57150" dist="19050" dir="5400000" algn="bl" rotWithShape="0">
                  <a:schemeClr val="dk1">
                    <a:alpha val="67000"/>
                  </a:schemeClr>
                </a:outerShdw>
              </a:effectLst>
            </p:spPr>
          </p:pic>
          <p:pic>
            <p:nvPicPr>
              <p:cNvPr id="27" name="Google Shape;27;p2"/>
              <p:cNvPicPr preferRelativeResize="0"/>
              <p:nvPr/>
            </p:nvPicPr>
            <p:blipFill>
              <a:blip r:embed="rId5">
                <a:alphaModFix/>
              </a:blip>
              <a:stretch>
                <a:fillRect/>
              </a:stretch>
            </p:blipFill>
            <p:spPr>
              <a:xfrm rot="2837188">
                <a:off x="-38412" y="818404"/>
                <a:ext cx="765623" cy="251971"/>
              </a:xfrm>
              <a:prstGeom prst="rect">
                <a:avLst/>
              </a:prstGeom>
              <a:noFill/>
              <a:ln>
                <a:noFill/>
              </a:ln>
              <a:effectLst>
                <a:outerShdw blurRad="57150" dist="19050" dir="5400000" algn="bl" rotWithShape="0">
                  <a:schemeClr val="dk1">
                    <a:alpha val="67000"/>
                  </a:schemeClr>
                </a:outerShdw>
              </a:effectLst>
            </p:spPr>
          </p:pic>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01"/>
        <p:cNvGrpSpPr/>
        <p:nvPr/>
      </p:nvGrpSpPr>
      <p:grpSpPr>
        <a:xfrm>
          <a:off x="0" y="0"/>
          <a:ext cx="0" cy="0"/>
          <a:chOff x="0" y="0"/>
          <a:chExt cx="0" cy="0"/>
        </a:xfrm>
      </p:grpSpPr>
      <p:pic>
        <p:nvPicPr>
          <p:cNvPr id="102" name="Google Shape;102;p8"/>
          <p:cNvPicPr preferRelativeResize="0"/>
          <p:nvPr/>
        </p:nvPicPr>
        <p:blipFill>
          <a:blip r:embed="rId2">
            <a:alphaModFix/>
          </a:blip>
          <a:stretch>
            <a:fillRect/>
          </a:stretch>
        </p:blipFill>
        <p:spPr>
          <a:xfrm>
            <a:off x="-61087" y="-34362"/>
            <a:ext cx="9266174" cy="5212224"/>
          </a:xfrm>
          <a:prstGeom prst="rect">
            <a:avLst/>
          </a:prstGeom>
          <a:noFill/>
          <a:ln>
            <a:noFill/>
          </a:ln>
        </p:spPr>
      </p:pic>
      <p:sp>
        <p:nvSpPr>
          <p:cNvPr id="103" name="Google Shape;103;p8"/>
          <p:cNvSpPr txBox="1">
            <a:spLocks noGrp="1"/>
          </p:cNvSpPr>
          <p:nvPr>
            <p:ph type="title"/>
          </p:nvPr>
        </p:nvSpPr>
        <p:spPr>
          <a:xfrm>
            <a:off x="1768550" y="1714500"/>
            <a:ext cx="5607000" cy="17145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104" name="Google Shape;104;p8"/>
          <p:cNvGrpSpPr/>
          <p:nvPr/>
        </p:nvGrpSpPr>
        <p:grpSpPr>
          <a:xfrm>
            <a:off x="-421050" y="0"/>
            <a:ext cx="10524450" cy="5564725"/>
            <a:chOff x="-421050" y="0"/>
            <a:chExt cx="10524450" cy="5564725"/>
          </a:xfrm>
        </p:grpSpPr>
        <p:sp>
          <p:nvSpPr>
            <p:cNvPr id="105" name="Google Shape;105;p8"/>
            <p:cNvSpPr/>
            <p:nvPr/>
          </p:nvSpPr>
          <p:spPr>
            <a:xfrm rot="10800000">
              <a:off x="-421050" y="0"/>
              <a:ext cx="916800" cy="2325600"/>
            </a:xfrm>
            <a:prstGeom prst="round2SameRect">
              <a:avLst>
                <a:gd name="adj1" fmla="val 50000"/>
                <a:gd name="adj2" fmla="val 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sp>
          <p:nvSpPr>
            <p:cNvPr id="106" name="Google Shape;106;p8"/>
            <p:cNvSpPr/>
            <p:nvPr/>
          </p:nvSpPr>
          <p:spPr>
            <a:xfrm rot="5400000">
              <a:off x="1591200" y="3141175"/>
              <a:ext cx="832500" cy="4014600"/>
            </a:xfrm>
            <a:prstGeom prst="round2SameRect">
              <a:avLst>
                <a:gd name="adj1" fmla="val 50000"/>
                <a:gd name="adj2" fmla="val 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sp>
          <p:nvSpPr>
            <p:cNvPr id="107" name="Google Shape;107;p8"/>
            <p:cNvSpPr/>
            <p:nvPr/>
          </p:nvSpPr>
          <p:spPr>
            <a:xfrm rot="-5400000">
              <a:off x="8206500" y="2779250"/>
              <a:ext cx="1896900" cy="1896900"/>
            </a:xfrm>
            <a:prstGeom prst="blockArc">
              <a:avLst>
                <a:gd name="adj1" fmla="val 10800000"/>
                <a:gd name="adj2" fmla="val 21539247"/>
                <a:gd name="adj3" fmla="val 17334"/>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grpSp>
      <p:grpSp>
        <p:nvGrpSpPr>
          <p:cNvPr id="108" name="Google Shape;108;p8"/>
          <p:cNvGrpSpPr/>
          <p:nvPr/>
        </p:nvGrpSpPr>
        <p:grpSpPr>
          <a:xfrm>
            <a:off x="-148218" y="81904"/>
            <a:ext cx="10251619" cy="5069347"/>
            <a:chOff x="-148218" y="81904"/>
            <a:chExt cx="10251619" cy="5069347"/>
          </a:xfrm>
        </p:grpSpPr>
        <p:pic>
          <p:nvPicPr>
            <p:cNvPr id="109" name="Google Shape;109;p8"/>
            <p:cNvPicPr preferRelativeResize="0"/>
            <p:nvPr/>
          </p:nvPicPr>
          <p:blipFill>
            <a:blip r:embed="rId3">
              <a:alphaModFix/>
            </a:blip>
            <a:stretch>
              <a:fillRect/>
            </a:stretch>
          </p:blipFill>
          <p:spPr>
            <a:xfrm>
              <a:off x="7896901" y="867925"/>
              <a:ext cx="2206501" cy="4283325"/>
            </a:xfrm>
            <a:prstGeom prst="rect">
              <a:avLst/>
            </a:prstGeom>
            <a:noFill/>
            <a:ln>
              <a:noFill/>
            </a:ln>
            <a:effectLst>
              <a:outerShdw blurRad="57150" dist="47625" dir="5400000" algn="bl" rotWithShape="0">
                <a:schemeClr val="dk1">
                  <a:alpha val="37000"/>
                </a:schemeClr>
              </a:outerShdw>
            </a:effectLst>
          </p:spPr>
        </p:pic>
        <p:grpSp>
          <p:nvGrpSpPr>
            <p:cNvPr id="110" name="Google Shape;110;p8"/>
            <p:cNvGrpSpPr/>
            <p:nvPr/>
          </p:nvGrpSpPr>
          <p:grpSpPr>
            <a:xfrm>
              <a:off x="359837" y="4401391"/>
              <a:ext cx="1102438" cy="577167"/>
              <a:chOff x="359837" y="4401391"/>
              <a:chExt cx="1102438" cy="577167"/>
            </a:xfrm>
          </p:grpSpPr>
          <p:pic>
            <p:nvPicPr>
              <p:cNvPr id="111" name="Google Shape;111;p8"/>
              <p:cNvPicPr preferRelativeResize="0"/>
              <p:nvPr/>
            </p:nvPicPr>
            <p:blipFill>
              <a:blip r:embed="rId4">
                <a:alphaModFix/>
              </a:blip>
              <a:stretch>
                <a:fillRect/>
              </a:stretch>
            </p:blipFill>
            <p:spPr>
              <a:xfrm rot="-1954086">
                <a:off x="374372" y="4563986"/>
                <a:ext cx="677713" cy="251976"/>
              </a:xfrm>
              <a:prstGeom prst="rect">
                <a:avLst/>
              </a:prstGeom>
              <a:noFill/>
              <a:ln>
                <a:noFill/>
              </a:ln>
              <a:effectLst>
                <a:outerShdw blurRad="57150" dist="19050" dir="5400000" algn="bl" rotWithShape="0">
                  <a:schemeClr val="dk1">
                    <a:alpha val="50000"/>
                  </a:schemeClr>
                </a:outerShdw>
              </a:effectLst>
            </p:spPr>
          </p:pic>
          <p:pic>
            <p:nvPicPr>
              <p:cNvPr id="112" name="Google Shape;112;p8"/>
              <p:cNvPicPr preferRelativeResize="0"/>
              <p:nvPr/>
            </p:nvPicPr>
            <p:blipFill>
              <a:blip r:embed="rId5">
                <a:alphaModFix/>
              </a:blip>
              <a:stretch>
                <a:fillRect/>
              </a:stretch>
            </p:blipFill>
            <p:spPr>
              <a:xfrm>
                <a:off x="696650" y="4726568"/>
                <a:ext cx="765624" cy="251972"/>
              </a:xfrm>
              <a:prstGeom prst="rect">
                <a:avLst/>
              </a:prstGeom>
              <a:noFill/>
              <a:ln>
                <a:noFill/>
              </a:ln>
              <a:effectLst>
                <a:outerShdw blurRad="57150" dist="19050" dir="5400000" algn="bl" rotWithShape="0">
                  <a:schemeClr val="dk1">
                    <a:alpha val="50000"/>
                  </a:schemeClr>
                </a:outerShdw>
              </a:effectLst>
            </p:spPr>
          </p:pic>
        </p:grpSp>
        <p:grpSp>
          <p:nvGrpSpPr>
            <p:cNvPr id="113" name="Google Shape;113;p8"/>
            <p:cNvGrpSpPr/>
            <p:nvPr/>
          </p:nvGrpSpPr>
          <p:grpSpPr>
            <a:xfrm>
              <a:off x="-148218" y="81904"/>
              <a:ext cx="1188426" cy="1227668"/>
              <a:chOff x="-7843" y="83454"/>
              <a:chExt cx="1188426" cy="1227668"/>
            </a:xfrm>
          </p:grpSpPr>
          <p:pic>
            <p:nvPicPr>
              <p:cNvPr id="114" name="Google Shape;114;p8"/>
              <p:cNvPicPr preferRelativeResize="0"/>
              <p:nvPr/>
            </p:nvPicPr>
            <p:blipFill>
              <a:blip r:embed="rId6">
                <a:alphaModFix/>
              </a:blip>
              <a:stretch>
                <a:fillRect/>
              </a:stretch>
            </p:blipFill>
            <p:spPr>
              <a:xfrm rot="-857809">
                <a:off x="109641" y="169409"/>
                <a:ext cx="771094" cy="597513"/>
              </a:xfrm>
              <a:prstGeom prst="rect">
                <a:avLst/>
              </a:prstGeom>
              <a:noFill/>
              <a:ln>
                <a:noFill/>
              </a:ln>
              <a:effectLst>
                <a:outerShdw blurRad="57150" dist="19050" dir="5400000" algn="bl" rotWithShape="0">
                  <a:schemeClr val="dk1">
                    <a:alpha val="67000"/>
                  </a:schemeClr>
                </a:outerShdw>
              </a:effectLst>
            </p:spPr>
          </p:pic>
          <p:pic>
            <p:nvPicPr>
              <p:cNvPr id="115" name="Google Shape;115;p8"/>
              <p:cNvPicPr preferRelativeResize="0"/>
              <p:nvPr/>
            </p:nvPicPr>
            <p:blipFill>
              <a:blip r:embed="rId4">
                <a:alphaModFix/>
              </a:blip>
              <a:stretch>
                <a:fillRect/>
              </a:stretch>
            </p:blipFill>
            <p:spPr>
              <a:xfrm rot="-1954086">
                <a:off x="488335" y="667711"/>
                <a:ext cx="677713" cy="251976"/>
              </a:xfrm>
              <a:prstGeom prst="rect">
                <a:avLst/>
              </a:prstGeom>
              <a:noFill/>
              <a:ln>
                <a:noFill/>
              </a:ln>
              <a:effectLst>
                <a:outerShdw blurRad="57150" dist="19050" dir="5400000" algn="bl" rotWithShape="0">
                  <a:schemeClr val="dk1">
                    <a:alpha val="67000"/>
                  </a:schemeClr>
                </a:outerShdw>
              </a:effectLst>
            </p:spPr>
          </p:pic>
          <p:pic>
            <p:nvPicPr>
              <p:cNvPr id="116" name="Google Shape;116;p8"/>
              <p:cNvPicPr preferRelativeResize="0"/>
              <p:nvPr/>
            </p:nvPicPr>
            <p:blipFill>
              <a:blip r:embed="rId5">
                <a:alphaModFix/>
              </a:blip>
              <a:stretch>
                <a:fillRect/>
              </a:stretch>
            </p:blipFill>
            <p:spPr>
              <a:xfrm rot="2837188">
                <a:off x="-38412" y="818404"/>
                <a:ext cx="765623" cy="251971"/>
              </a:xfrm>
              <a:prstGeom prst="rect">
                <a:avLst/>
              </a:prstGeom>
              <a:noFill/>
              <a:ln>
                <a:noFill/>
              </a:ln>
              <a:effectLst>
                <a:outerShdw blurRad="57150" dist="19050" dir="5400000" algn="bl" rotWithShape="0">
                  <a:schemeClr val="dk1">
                    <a:alpha val="67000"/>
                  </a:schemeClr>
                </a:outerShdw>
              </a:effectLst>
            </p:spPr>
          </p:pic>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2">
  <p:cSld name="TITLE_ONLY_1_1">
    <p:spTree>
      <p:nvGrpSpPr>
        <p:cNvPr id="1" name="Shape 353"/>
        <p:cNvGrpSpPr/>
        <p:nvPr/>
      </p:nvGrpSpPr>
      <p:grpSpPr>
        <a:xfrm>
          <a:off x="0" y="0"/>
          <a:ext cx="0" cy="0"/>
          <a:chOff x="0" y="0"/>
          <a:chExt cx="0" cy="0"/>
        </a:xfrm>
      </p:grpSpPr>
      <p:pic>
        <p:nvPicPr>
          <p:cNvPr id="354" name="Google Shape;354;p25"/>
          <p:cNvPicPr preferRelativeResize="0"/>
          <p:nvPr/>
        </p:nvPicPr>
        <p:blipFill>
          <a:blip r:embed="rId2">
            <a:alphaModFix/>
          </a:blip>
          <a:stretch>
            <a:fillRect/>
          </a:stretch>
        </p:blipFill>
        <p:spPr>
          <a:xfrm>
            <a:off x="-61087" y="-34362"/>
            <a:ext cx="9266174" cy="5212224"/>
          </a:xfrm>
          <a:prstGeom prst="rect">
            <a:avLst/>
          </a:prstGeom>
          <a:noFill/>
          <a:ln>
            <a:noFill/>
          </a:ln>
        </p:spPr>
      </p:pic>
      <p:sp>
        <p:nvSpPr>
          <p:cNvPr id="355" name="Google Shape;355;p2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56" name="Google Shape;356;p25"/>
          <p:cNvGrpSpPr/>
          <p:nvPr/>
        </p:nvGrpSpPr>
        <p:grpSpPr>
          <a:xfrm>
            <a:off x="2" y="156617"/>
            <a:ext cx="719987" cy="944360"/>
            <a:chOff x="2" y="156617"/>
            <a:chExt cx="719987" cy="944360"/>
          </a:xfrm>
        </p:grpSpPr>
        <p:pic>
          <p:nvPicPr>
            <p:cNvPr id="357" name="Google Shape;357;p25"/>
            <p:cNvPicPr preferRelativeResize="0"/>
            <p:nvPr/>
          </p:nvPicPr>
          <p:blipFill>
            <a:blip r:embed="rId3">
              <a:alphaModFix/>
            </a:blip>
            <a:stretch>
              <a:fillRect/>
            </a:stretch>
          </p:blipFill>
          <p:spPr>
            <a:xfrm rot="-1083101" flipH="1">
              <a:off x="52781" y="591511"/>
              <a:ext cx="571953" cy="431470"/>
            </a:xfrm>
            <a:prstGeom prst="rect">
              <a:avLst/>
            </a:prstGeom>
            <a:noFill/>
            <a:ln>
              <a:noFill/>
            </a:ln>
            <a:effectLst>
              <a:outerShdw blurRad="57150" dist="19050" dir="5400000" algn="bl" rotWithShape="0">
                <a:schemeClr val="dk1">
                  <a:alpha val="50000"/>
                </a:schemeClr>
              </a:outerShdw>
            </a:effectLst>
          </p:spPr>
        </p:pic>
        <p:pic>
          <p:nvPicPr>
            <p:cNvPr id="358" name="Google Shape;358;p25"/>
            <p:cNvPicPr preferRelativeResize="0"/>
            <p:nvPr/>
          </p:nvPicPr>
          <p:blipFill>
            <a:blip r:embed="rId4">
              <a:alphaModFix/>
            </a:blip>
            <a:stretch>
              <a:fillRect/>
            </a:stretch>
          </p:blipFill>
          <p:spPr>
            <a:xfrm rot="-7447720" flipH="1">
              <a:off x="199687" y="329411"/>
              <a:ext cx="542048" cy="234885"/>
            </a:xfrm>
            <a:prstGeom prst="rect">
              <a:avLst/>
            </a:prstGeom>
            <a:noFill/>
            <a:ln>
              <a:noFill/>
            </a:ln>
            <a:effectLst>
              <a:outerShdw blurRad="57150" dist="19050" dir="5400000" algn="bl" rotWithShape="0">
                <a:schemeClr val="dk1">
                  <a:alpha val="50000"/>
                </a:schemeClr>
              </a:outerShdw>
            </a:effectLst>
          </p:spPr>
        </p:pic>
      </p:grpSp>
      <p:grpSp>
        <p:nvGrpSpPr>
          <p:cNvPr id="359" name="Google Shape;359;p25"/>
          <p:cNvGrpSpPr/>
          <p:nvPr/>
        </p:nvGrpSpPr>
        <p:grpSpPr>
          <a:xfrm>
            <a:off x="0" y="0"/>
            <a:ext cx="9569050" cy="5569647"/>
            <a:chOff x="0" y="0"/>
            <a:chExt cx="9569050" cy="5569647"/>
          </a:xfrm>
        </p:grpSpPr>
        <p:sp>
          <p:nvSpPr>
            <p:cNvPr id="360" name="Google Shape;360;p25"/>
            <p:cNvSpPr/>
            <p:nvPr/>
          </p:nvSpPr>
          <p:spPr>
            <a:xfrm rot="5400000">
              <a:off x="1593450" y="3148497"/>
              <a:ext cx="827700" cy="4014600"/>
            </a:xfrm>
            <a:prstGeom prst="round2SameRect">
              <a:avLst>
                <a:gd name="adj1" fmla="val 50000"/>
                <a:gd name="adj2" fmla="val 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sp>
          <p:nvSpPr>
            <p:cNvPr id="361" name="Google Shape;361;p25"/>
            <p:cNvSpPr/>
            <p:nvPr/>
          </p:nvSpPr>
          <p:spPr>
            <a:xfrm rot="10800000">
              <a:off x="8741350" y="0"/>
              <a:ext cx="827700" cy="2378700"/>
            </a:xfrm>
            <a:prstGeom prst="round2SameRect">
              <a:avLst>
                <a:gd name="adj1" fmla="val 50000"/>
                <a:gd name="adj2" fmla="val 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400"/>
        <p:cNvGrpSpPr/>
        <p:nvPr/>
      </p:nvGrpSpPr>
      <p:grpSpPr>
        <a:xfrm>
          <a:off x="0" y="0"/>
          <a:ext cx="0" cy="0"/>
          <a:chOff x="0" y="0"/>
          <a:chExt cx="0" cy="0"/>
        </a:xfrm>
      </p:grpSpPr>
      <p:pic>
        <p:nvPicPr>
          <p:cNvPr id="401" name="Google Shape;401;p28"/>
          <p:cNvPicPr preferRelativeResize="0"/>
          <p:nvPr/>
        </p:nvPicPr>
        <p:blipFill>
          <a:blip r:embed="rId2">
            <a:alphaModFix/>
          </a:blip>
          <a:stretch>
            <a:fillRect/>
          </a:stretch>
        </p:blipFill>
        <p:spPr>
          <a:xfrm>
            <a:off x="-61087" y="-34362"/>
            <a:ext cx="9266174" cy="5212224"/>
          </a:xfrm>
          <a:prstGeom prst="rect">
            <a:avLst/>
          </a:prstGeom>
          <a:noFill/>
          <a:ln>
            <a:noFill/>
          </a:ln>
        </p:spPr>
      </p:pic>
      <p:grpSp>
        <p:nvGrpSpPr>
          <p:cNvPr id="402" name="Google Shape;402;p28"/>
          <p:cNvGrpSpPr/>
          <p:nvPr/>
        </p:nvGrpSpPr>
        <p:grpSpPr>
          <a:xfrm>
            <a:off x="0" y="-613825"/>
            <a:ext cx="9564675" cy="6140950"/>
            <a:chOff x="0" y="-613825"/>
            <a:chExt cx="9564675" cy="6140950"/>
          </a:xfrm>
        </p:grpSpPr>
        <p:sp>
          <p:nvSpPr>
            <p:cNvPr id="403" name="Google Shape;403;p28"/>
            <p:cNvSpPr/>
            <p:nvPr/>
          </p:nvSpPr>
          <p:spPr>
            <a:xfrm rot="5400000">
              <a:off x="1593450" y="3105975"/>
              <a:ext cx="827700" cy="4014600"/>
            </a:xfrm>
            <a:prstGeom prst="round2SameRect">
              <a:avLst>
                <a:gd name="adj1" fmla="val 50000"/>
                <a:gd name="adj2" fmla="val 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sp>
          <p:nvSpPr>
            <p:cNvPr id="404" name="Google Shape;404;p28"/>
            <p:cNvSpPr/>
            <p:nvPr/>
          </p:nvSpPr>
          <p:spPr>
            <a:xfrm rot="10800000">
              <a:off x="8736975" y="0"/>
              <a:ext cx="827700" cy="2378700"/>
            </a:xfrm>
            <a:prstGeom prst="round2SameRect">
              <a:avLst>
                <a:gd name="adj1" fmla="val 50000"/>
                <a:gd name="adj2" fmla="val 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sp>
          <p:nvSpPr>
            <p:cNvPr id="405" name="Google Shape;405;p28"/>
            <p:cNvSpPr/>
            <p:nvPr/>
          </p:nvSpPr>
          <p:spPr>
            <a:xfrm rot="10800000">
              <a:off x="226175" y="-613825"/>
              <a:ext cx="1205100" cy="1205100"/>
            </a:xfrm>
            <a:prstGeom prst="blockArc">
              <a:avLst>
                <a:gd name="adj1" fmla="val 10800000"/>
                <a:gd name="adj2" fmla="val 21545870"/>
                <a:gd name="adj3" fmla="val 19432"/>
              </a:avLst>
            </a:prstGeom>
            <a:solidFill>
              <a:srgbClr val="B3BB7B">
                <a:alpha val="443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406"/>
        <p:cNvGrpSpPr/>
        <p:nvPr/>
      </p:nvGrpSpPr>
      <p:grpSpPr>
        <a:xfrm>
          <a:off x="0" y="0"/>
          <a:ext cx="0" cy="0"/>
          <a:chOff x="0" y="0"/>
          <a:chExt cx="0" cy="0"/>
        </a:xfrm>
      </p:grpSpPr>
      <p:pic>
        <p:nvPicPr>
          <p:cNvPr id="407" name="Google Shape;407;p29"/>
          <p:cNvPicPr preferRelativeResize="0"/>
          <p:nvPr/>
        </p:nvPicPr>
        <p:blipFill>
          <a:blip r:embed="rId2">
            <a:alphaModFix/>
          </a:blip>
          <a:stretch>
            <a:fillRect/>
          </a:stretch>
        </p:blipFill>
        <p:spPr>
          <a:xfrm>
            <a:off x="-61087" y="-34362"/>
            <a:ext cx="9266174" cy="5212224"/>
          </a:xfrm>
          <a:prstGeom prst="rect">
            <a:avLst/>
          </a:prstGeom>
          <a:noFill/>
          <a:ln>
            <a:noFill/>
          </a:ln>
        </p:spPr>
      </p:pic>
      <p:grpSp>
        <p:nvGrpSpPr>
          <p:cNvPr id="408" name="Google Shape;408;p29"/>
          <p:cNvGrpSpPr/>
          <p:nvPr/>
        </p:nvGrpSpPr>
        <p:grpSpPr>
          <a:xfrm>
            <a:off x="-601700" y="0"/>
            <a:ext cx="10358225" cy="5143500"/>
            <a:chOff x="-601700" y="0"/>
            <a:chExt cx="10358225" cy="5143500"/>
          </a:xfrm>
        </p:grpSpPr>
        <p:grpSp>
          <p:nvGrpSpPr>
            <p:cNvPr id="409" name="Google Shape;409;p29"/>
            <p:cNvGrpSpPr/>
            <p:nvPr/>
          </p:nvGrpSpPr>
          <p:grpSpPr>
            <a:xfrm rot="5400000">
              <a:off x="-2006450" y="1404750"/>
              <a:ext cx="4014600" cy="1205100"/>
              <a:chOff x="150" y="4543750"/>
              <a:chExt cx="4014600" cy="1205100"/>
            </a:xfrm>
          </p:grpSpPr>
          <p:sp>
            <p:nvSpPr>
              <p:cNvPr id="410" name="Google Shape;410;p29"/>
              <p:cNvSpPr/>
              <p:nvPr/>
            </p:nvSpPr>
            <p:spPr>
              <a:xfrm rot="5400000">
                <a:off x="1622250" y="3110125"/>
                <a:ext cx="770400" cy="4014600"/>
              </a:xfrm>
              <a:prstGeom prst="round2SameRect">
                <a:avLst>
                  <a:gd name="adj1" fmla="val 50000"/>
                  <a:gd name="adj2" fmla="val 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sp>
            <p:nvSpPr>
              <p:cNvPr id="411" name="Google Shape;411;p29"/>
              <p:cNvSpPr/>
              <p:nvPr/>
            </p:nvSpPr>
            <p:spPr>
              <a:xfrm>
                <a:off x="2283875" y="4543750"/>
                <a:ext cx="1205100" cy="1205100"/>
              </a:xfrm>
              <a:prstGeom prst="blockArc">
                <a:avLst>
                  <a:gd name="adj1" fmla="val 10800000"/>
                  <a:gd name="adj2" fmla="val 93824"/>
                  <a:gd name="adj3" fmla="val 19896"/>
                </a:avLst>
              </a:prstGeom>
              <a:solidFill>
                <a:srgbClr val="B3BB7B">
                  <a:alpha val="443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grpSp>
        <p:grpSp>
          <p:nvGrpSpPr>
            <p:cNvPr id="412" name="Google Shape;412;p29"/>
            <p:cNvGrpSpPr/>
            <p:nvPr/>
          </p:nvGrpSpPr>
          <p:grpSpPr>
            <a:xfrm rot="-5400000">
              <a:off x="7146675" y="2533650"/>
              <a:ext cx="4014600" cy="1205100"/>
              <a:chOff x="150" y="4543750"/>
              <a:chExt cx="4014600" cy="1205100"/>
            </a:xfrm>
          </p:grpSpPr>
          <p:sp>
            <p:nvSpPr>
              <p:cNvPr id="413" name="Google Shape;413;p29"/>
              <p:cNvSpPr/>
              <p:nvPr/>
            </p:nvSpPr>
            <p:spPr>
              <a:xfrm rot="5400000">
                <a:off x="1622250" y="3110125"/>
                <a:ext cx="770400" cy="4014600"/>
              </a:xfrm>
              <a:prstGeom prst="round2SameRect">
                <a:avLst>
                  <a:gd name="adj1" fmla="val 50000"/>
                  <a:gd name="adj2" fmla="val 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sp>
            <p:nvSpPr>
              <p:cNvPr id="414" name="Google Shape;414;p29"/>
              <p:cNvSpPr/>
              <p:nvPr/>
            </p:nvSpPr>
            <p:spPr>
              <a:xfrm>
                <a:off x="2283875" y="4543750"/>
                <a:ext cx="1205100" cy="1205100"/>
              </a:xfrm>
              <a:prstGeom prst="blockArc">
                <a:avLst>
                  <a:gd name="adj1" fmla="val 10800000"/>
                  <a:gd name="adj2" fmla="val 93824"/>
                  <a:gd name="adj3" fmla="val 19896"/>
                </a:avLst>
              </a:prstGeom>
              <a:solidFill>
                <a:srgbClr val="DDE799">
                  <a:alpha val="7421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89"/>
        <p:cNvGrpSpPr/>
        <p:nvPr/>
      </p:nvGrpSpPr>
      <p:grpSpPr>
        <a:xfrm>
          <a:off x="0" y="0"/>
          <a:ext cx="0" cy="0"/>
          <a:chOff x="0" y="0"/>
          <a:chExt cx="0" cy="0"/>
        </a:xfrm>
      </p:grpSpPr>
      <p:pic>
        <p:nvPicPr>
          <p:cNvPr id="90" name="Google Shape;90;p7"/>
          <p:cNvPicPr preferRelativeResize="0"/>
          <p:nvPr/>
        </p:nvPicPr>
        <p:blipFill>
          <a:blip r:embed="rId2">
            <a:alphaModFix/>
          </a:blip>
          <a:stretch>
            <a:fillRect/>
          </a:stretch>
        </p:blipFill>
        <p:spPr>
          <a:xfrm>
            <a:off x="-61087" y="-34362"/>
            <a:ext cx="9266174" cy="5212224"/>
          </a:xfrm>
          <a:prstGeom prst="rect">
            <a:avLst/>
          </a:prstGeom>
          <a:noFill/>
          <a:ln>
            <a:noFill/>
          </a:ln>
        </p:spPr>
      </p:pic>
      <p:sp>
        <p:nvSpPr>
          <p:cNvPr id="91" name="Google Shape;91;p7"/>
          <p:cNvSpPr txBox="1">
            <a:spLocks noGrp="1"/>
          </p:cNvSpPr>
          <p:nvPr>
            <p:ph type="title"/>
          </p:nvPr>
        </p:nvSpPr>
        <p:spPr>
          <a:xfrm>
            <a:off x="720000" y="445025"/>
            <a:ext cx="7710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2" name="Google Shape;92;p7"/>
          <p:cNvSpPr txBox="1">
            <a:spLocks noGrp="1"/>
          </p:cNvSpPr>
          <p:nvPr>
            <p:ph type="subTitle" idx="1"/>
          </p:nvPr>
        </p:nvSpPr>
        <p:spPr>
          <a:xfrm>
            <a:off x="1146725" y="1700300"/>
            <a:ext cx="4294800" cy="22983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sp>
        <p:nvSpPr>
          <p:cNvPr id="93" name="Google Shape;93;p7"/>
          <p:cNvSpPr/>
          <p:nvPr/>
        </p:nvSpPr>
        <p:spPr>
          <a:xfrm rot="5400000">
            <a:off x="1591200" y="3141175"/>
            <a:ext cx="832500" cy="4014600"/>
          </a:xfrm>
          <a:prstGeom prst="round2SameRect">
            <a:avLst>
              <a:gd name="adj1" fmla="val 50000"/>
              <a:gd name="adj2" fmla="val 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grpSp>
        <p:nvGrpSpPr>
          <p:cNvPr id="94" name="Google Shape;94;p7"/>
          <p:cNvGrpSpPr/>
          <p:nvPr/>
        </p:nvGrpSpPr>
        <p:grpSpPr>
          <a:xfrm>
            <a:off x="2" y="156617"/>
            <a:ext cx="1462273" cy="4821940"/>
            <a:chOff x="2" y="156617"/>
            <a:chExt cx="1462273" cy="4821940"/>
          </a:xfrm>
        </p:grpSpPr>
        <p:grpSp>
          <p:nvGrpSpPr>
            <p:cNvPr id="95" name="Google Shape;95;p7"/>
            <p:cNvGrpSpPr/>
            <p:nvPr/>
          </p:nvGrpSpPr>
          <p:grpSpPr>
            <a:xfrm>
              <a:off x="2" y="156617"/>
              <a:ext cx="719987" cy="944360"/>
              <a:chOff x="2" y="156617"/>
              <a:chExt cx="719987" cy="944360"/>
            </a:xfrm>
          </p:grpSpPr>
          <p:pic>
            <p:nvPicPr>
              <p:cNvPr id="96" name="Google Shape;96;p7"/>
              <p:cNvPicPr preferRelativeResize="0"/>
              <p:nvPr/>
            </p:nvPicPr>
            <p:blipFill>
              <a:blip r:embed="rId3">
                <a:alphaModFix/>
              </a:blip>
              <a:stretch>
                <a:fillRect/>
              </a:stretch>
            </p:blipFill>
            <p:spPr>
              <a:xfrm rot="-1083101" flipH="1">
                <a:off x="52781" y="591511"/>
                <a:ext cx="571953" cy="431470"/>
              </a:xfrm>
              <a:prstGeom prst="rect">
                <a:avLst/>
              </a:prstGeom>
              <a:noFill/>
              <a:ln>
                <a:noFill/>
              </a:ln>
              <a:effectLst>
                <a:outerShdw blurRad="57150" dist="19050" dir="5400000" algn="bl" rotWithShape="0">
                  <a:schemeClr val="dk1">
                    <a:alpha val="50000"/>
                  </a:schemeClr>
                </a:outerShdw>
              </a:effectLst>
            </p:spPr>
          </p:pic>
          <p:pic>
            <p:nvPicPr>
              <p:cNvPr id="97" name="Google Shape;97;p7"/>
              <p:cNvPicPr preferRelativeResize="0"/>
              <p:nvPr/>
            </p:nvPicPr>
            <p:blipFill>
              <a:blip r:embed="rId4">
                <a:alphaModFix/>
              </a:blip>
              <a:stretch>
                <a:fillRect/>
              </a:stretch>
            </p:blipFill>
            <p:spPr>
              <a:xfrm rot="-7447720" flipH="1">
                <a:off x="199687" y="329411"/>
                <a:ext cx="542048" cy="234885"/>
              </a:xfrm>
              <a:prstGeom prst="rect">
                <a:avLst/>
              </a:prstGeom>
              <a:noFill/>
              <a:ln>
                <a:noFill/>
              </a:ln>
              <a:effectLst>
                <a:outerShdw blurRad="57150" dist="19050" dir="5400000" algn="bl" rotWithShape="0">
                  <a:schemeClr val="dk1">
                    <a:alpha val="50000"/>
                  </a:schemeClr>
                </a:outerShdw>
              </a:effectLst>
            </p:spPr>
          </p:pic>
        </p:grpSp>
        <p:grpSp>
          <p:nvGrpSpPr>
            <p:cNvPr id="98" name="Google Shape;98;p7"/>
            <p:cNvGrpSpPr/>
            <p:nvPr/>
          </p:nvGrpSpPr>
          <p:grpSpPr>
            <a:xfrm>
              <a:off x="359837" y="4401391"/>
              <a:ext cx="1102438" cy="577167"/>
              <a:chOff x="359837" y="4401391"/>
              <a:chExt cx="1102438" cy="577167"/>
            </a:xfrm>
          </p:grpSpPr>
          <p:pic>
            <p:nvPicPr>
              <p:cNvPr id="99" name="Google Shape;99;p7"/>
              <p:cNvPicPr preferRelativeResize="0"/>
              <p:nvPr/>
            </p:nvPicPr>
            <p:blipFill>
              <a:blip r:embed="rId5">
                <a:alphaModFix/>
              </a:blip>
              <a:stretch>
                <a:fillRect/>
              </a:stretch>
            </p:blipFill>
            <p:spPr>
              <a:xfrm rot="-1954086">
                <a:off x="374372" y="4563986"/>
                <a:ext cx="677713" cy="251976"/>
              </a:xfrm>
              <a:prstGeom prst="rect">
                <a:avLst/>
              </a:prstGeom>
              <a:noFill/>
              <a:ln>
                <a:noFill/>
              </a:ln>
              <a:effectLst>
                <a:outerShdw blurRad="57150" dist="19050" dir="5400000" algn="bl" rotWithShape="0">
                  <a:schemeClr val="dk1">
                    <a:alpha val="50000"/>
                  </a:schemeClr>
                </a:outerShdw>
              </a:effectLst>
            </p:spPr>
          </p:pic>
          <p:pic>
            <p:nvPicPr>
              <p:cNvPr id="100" name="Google Shape;100;p7"/>
              <p:cNvPicPr preferRelativeResize="0"/>
              <p:nvPr/>
            </p:nvPicPr>
            <p:blipFill>
              <a:blip r:embed="rId4">
                <a:alphaModFix/>
              </a:blip>
              <a:stretch>
                <a:fillRect/>
              </a:stretch>
            </p:blipFill>
            <p:spPr>
              <a:xfrm>
                <a:off x="696650" y="4726568"/>
                <a:ext cx="765624" cy="251972"/>
              </a:xfrm>
              <a:prstGeom prst="rect">
                <a:avLst/>
              </a:prstGeom>
              <a:noFill/>
              <a:ln>
                <a:noFill/>
              </a:ln>
              <a:effectLst>
                <a:outerShdw blurRad="57150" dist="19050" dir="5400000" algn="bl" rotWithShape="0">
                  <a:schemeClr val="dk1">
                    <a:alpha val="50000"/>
                  </a:schemeClr>
                </a:outerShdw>
              </a:effectLst>
            </p:spPr>
          </p:pic>
        </p:grpSp>
      </p:grpSp>
    </p:spTree>
    <p:extLst>
      <p:ext uri="{BB962C8B-B14F-4D97-AF65-F5344CB8AC3E}">
        <p14:creationId xmlns:p14="http://schemas.microsoft.com/office/powerpoint/2010/main" val="1935519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379"/>
        <p:cNvGrpSpPr/>
        <p:nvPr/>
      </p:nvGrpSpPr>
      <p:grpSpPr>
        <a:xfrm>
          <a:off x="0" y="0"/>
          <a:ext cx="0" cy="0"/>
          <a:chOff x="0" y="0"/>
          <a:chExt cx="0" cy="0"/>
        </a:xfrm>
      </p:grpSpPr>
      <p:pic>
        <p:nvPicPr>
          <p:cNvPr id="380" name="Google Shape;380;p27"/>
          <p:cNvPicPr preferRelativeResize="0"/>
          <p:nvPr/>
        </p:nvPicPr>
        <p:blipFill>
          <a:blip r:embed="rId2">
            <a:alphaModFix/>
          </a:blip>
          <a:stretch>
            <a:fillRect/>
          </a:stretch>
        </p:blipFill>
        <p:spPr>
          <a:xfrm flipH="1">
            <a:off x="-61087" y="-34362"/>
            <a:ext cx="9266174" cy="5212224"/>
          </a:xfrm>
          <a:prstGeom prst="rect">
            <a:avLst/>
          </a:prstGeom>
          <a:noFill/>
          <a:ln>
            <a:noFill/>
          </a:ln>
        </p:spPr>
      </p:pic>
      <p:grpSp>
        <p:nvGrpSpPr>
          <p:cNvPr id="381" name="Google Shape;381;p27"/>
          <p:cNvGrpSpPr/>
          <p:nvPr/>
        </p:nvGrpSpPr>
        <p:grpSpPr>
          <a:xfrm>
            <a:off x="-962824" y="-872075"/>
            <a:ext cx="10524450" cy="6436800"/>
            <a:chOff x="-962824" y="-872075"/>
            <a:chExt cx="10524450" cy="6436800"/>
          </a:xfrm>
        </p:grpSpPr>
        <p:sp>
          <p:nvSpPr>
            <p:cNvPr id="382" name="Google Shape;382;p27"/>
            <p:cNvSpPr/>
            <p:nvPr/>
          </p:nvSpPr>
          <p:spPr>
            <a:xfrm rot="10800000" flipH="1">
              <a:off x="8644826" y="0"/>
              <a:ext cx="916800" cy="2325600"/>
            </a:xfrm>
            <a:prstGeom prst="round2SameRect">
              <a:avLst>
                <a:gd name="adj1" fmla="val 50000"/>
                <a:gd name="adj2" fmla="val 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grpSp>
          <p:nvGrpSpPr>
            <p:cNvPr id="383" name="Google Shape;383;p27"/>
            <p:cNvGrpSpPr/>
            <p:nvPr/>
          </p:nvGrpSpPr>
          <p:grpSpPr>
            <a:xfrm flipH="1">
              <a:off x="502351" y="-872075"/>
              <a:ext cx="2489300" cy="1740000"/>
              <a:chOff x="6148925" y="-872075"/>
              <a:chExt cx="2489300" cy="1740000"/>
            </a:xfrm>
          </p:grpSpPr>
          <p:sp>
            <p:nvSpPr>
              <p:cNvPr id="384" name="Google Shape;384;p27"/>
              <p:cNvSpPr/>
              <p:nvPr/>
            </p:nvSpPr>
            <p:spPr>
              <a:xfrm>
                <a:off x="6898225" y="-872075"/>
                <a:ext cx="1740000" cy="1740000"/>
              </a:xfrm>
              <a:prstGeom prst="pie">
                <a:avLst>
                  <a:gd name="adj1" fmla="val 0"/>
                  <a:gd name="adj2" fmla="val 10800146"/>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sp>
            <p:nvSpPr>
              <p:cNvPr id="385" name="Google Shape;385;p27"/>
              <p:cNvSpPr/>
              <p:nvPr/>
            </p:nvSpPr>
            <p:spPr>
              <a:xfrm rot="10800000">
                <a:off x="6148925" y="-604625"/>
                <a:ext cx="1205100" cy="1205100"/>
              </a:xfrm>
              <a:prstGeom prst="blockArc">
                <a:avLst>
                  <a:gd name="adj1" fmla="val 10800000"/>
                  <a:gd name="adj2" fmla="val 108721"/>
                  <a:gd name="adj3" fmla="val 22117"/>
                </a:avLst>
              </a:prstGeom>
              <a:solidFill>
                <a:srgbClr val="B3BB7B">
                  <a:alpha val="443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grpSp>
        <p:sp>
          <p:nvSpPr>
            <p:cNvPr id="386" name="Google Shape;386;p27"/>
            <p:cNvSpPr/>
            <p:nvPr/>
          </p:nvSpPr>
          <p:spPr>
            <a:xfrm rot="-5400000" flipH="1">
              <a:off x="6716876" y="3141175"/>
              <a:ext cx="832500" cy="4014600"/>
            </a:xfrm>
            <a:prstGeom prst="round2SameRect">
              <a:avLst>
                <a:gd name="adj1" fmla="val 50000"/>
                <a:gd name="adj2" fmla="val 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sp>
          <p:nvSpPr>
            <p:cNvPr id="387" name="Google Shape;387;p27"/>
            <p:cNvSpPr/>
            <p:nvPr/>
          </p:nvSpPr>
          <p:spPr>
            <a:xfrm rot="5400000" flipH="1">
              <a:off x="-962824" y="2779250"/>
              <a:ext cx="1896900" cy="1896900"/>
            </a:xfrm>
            <a:prstGeom prst="blockArc">
              <a:avLst>
                <a:gd name="adj1" fmla="val 10800000"/>
                <a:gd name="adj2" fmla="val 21539247"/>
                <a:gd name="adj3" fmla="val 17334"/>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grpSp>
      <p:grpSp>
        <p:nvGrpSpPr>
          <p:cNvPr id="388" name="Google Shape;388;p27"/>
          <p:cNvGrpSpPr/>
          <p:nvPr/>
        </p:nvGrpSpPr>
        <p:grpSpPr>
          <a:xfrm>
            <a:off x="-962825" y="81904"/>
            <a:ext cx="10251619" cy="5069347"/>
            <a:chOff x="-962825" y="81904"/>
            <a:chExt cx="10251619" cy="5069347"/>
          </a:xfrm>
        </p:grpSpPr>
        <p:pic>
          <p:nvPicPr>
            <p:cNvPr id="389" name="Google Shape;389;p27"/>
            <p:cNvPicPr preferRelativeResize="0"/>
            <p:nvPr/>
          </p:nvPicPr>
          <p:blipFill>
            <a:blip r:embed="rId3">
              <a:alphaModFix/>
            </a:blip>
            <a:stretch>
              <a:fillRect/>
            </a:stretch>
          </p:blipFill>
          <p:spPr>
            <a:xfrm flipH="1">
              <a:off x="-962825" y="867925"/>
              <a:ext cx="2206501" cy="4283325"/>
            </a:xfrm>
            <a:prstGeom prst="rect">
              <a:avLst/>
            </a:prstGeom>
            <a:noFill/>
            <a:ln>
              <a:noFill/>
            </a:ln>
            <a:effectLst>
              <a:outerShdw blurRad="57150" dist="47625" dir="5400000" algn="bl" rotWithShape="0">
                <a:schemeClr val="dk1">
                  <a:alpha val="37000"/>
                </a:schemeClr>
              </a:outerShdw>
            </a:effectLst>
          </p:spPr>
        </p:pic>
        <p:grpSp>
          <p:nvGrpSpPr>
            <p:cNvPr id="390" name="Google Shape;390;p27"/>
            <p:cNvGrpSpPr/>
            <p:nvPr/>
          </p:nvGrpSpPr>
          <p:grpSpPr>
            <a:xfrm flipH="1">
              <a:off x="7678302" y="4401391"/>
              <a:ext cx="1102438" cy="577167"/>
              <a:chOff x="359837" y="4401391"/>
              <a:chExt cx="1102438" cy="577167"/>
            </a:xfrm>
          </p:grpSpPr>
          <p:pic>
            <p:nvPicPr>
              <p:cNvPr id="391" name="Google Shape;391;p27"/>
              <p:cNvPicPr preferRelativeResize="0"/>
              <p:nvPr/>
            </p:nvPicPr>
            <p:blipFill>
              <a:blip r:embed="rId4">
                <a:alphaModFix/>
              </a:blip>
              <a:stretch>
                <a:fillRect/>
              </a:stretch>
            </p:blipFill>
            <p:spPr>
              <a:xfrm rot="-1954086">
                <a:off x="374372" y="4563986"/>
                <a:ext cx="677713" cy="251976"/>
              </a:xfrm>
              <a:prstGeom prst="rect">
                <a:avLst/>
              </a:prstGeom>
              <a:noFill/>
              <a:ln>
                <a:noFill/>
              </a:ln>
              <a:effectLst>
                <a:outerShdw blurRad="57150" dist="19050" dir="5400000" algn="bl" rotWithShape="0">
                  <a:schemeClr val="dk1">
                    <a:alpha val="50000"/>
                  </a:schemeClr>
                </a:outerShdw>
              </a:effectLst>
            </p:spPr>
          </p:pic>
          <p:pic>
            <p:nvPicPr>
              <p:cNvPr id="392" name="Google Shape;392;p27"/>
              <p:cNvPicPr preferRelativeResize="0"/>
              <p:nvPr/>
            </p:nvPicPr>
            <p:blipFill>
              <a:blip r:embed="rId5">
                <a:alphaModFix/>
              </a:blip>
              <a:stretch>
                <a:fillRect/>
              </a:stretch>
            </p:blipFill>
            <p:spPr>
              <a:xfrm>
                <a:off x="696650" y="4726568"/>
                <a:ext cx="765624" cy="251972"/>
              </a:xfrm>
              <a:prstGeom prst="rect">
                <a:avLst/>
              </a:prstGeom>
              <a:noFill/>
              <a:ln>
                <a:noFill/>
              </a:ln>
              <a:effectLst>
                <a:outerShdw blurRad="57150" dist="19050" dir="5400000" algn="bl" rotWithShape="0">
                  <a:schemeClr val="dk1">
                    <a:alpha val="50000"/>
                  </a:schemeClr>
                </a:outerShdw>
              </a:effectLst>
            </p:spPr>
          </p:pic>
        </p:grpSp>
        <p:grpSp>
          <p:nvGrpSpPr>
            <p:cNvPr id="393" name="Google Shape;393;p27"/>
            <p:cNvGrpSpPr/>
            <p:nvPr/>
          </p:nvGrpSpPr>
          <p:grpSpPr>
            <a:xfrm flipH="1">
              <a:off x="8100369" y="81904"/>
              <a:ext cx="1188426" cy="1227668"/>
              <a:chOff x="-7843" y="83454"/>
              <a:chExt cx="1188426" cy="1227668"/>
            </a:xfrm>
          </p:grpSpPr>
          <p:pic>
            <p:nvPicPr>
              <p:cNvPr id="394" name="Google Shape;394;p27"/>
              <p:cNvPicPr preferRelativeResize="0"/>
              <p:nvPr/>
            </p:nvPicPr>
            <p:blipFill>
              <a:blip r:embed="rId6">
                <a:alphaModFix/>
              </a:blip>
              <a:stretch>
                <a:fillRect/>
              </a:stretch>
            </p:blipFill>
            <p:spPr>
              <a:xfrm rot="-857809">
                <a:off x="109641" y="169409"/>
                <a:ext cx="771094" cy="597513"/>
              </a:xfrm>
              <a:prstGeom prst="rect">
                <a:avLst/>
              </a:prstGeom>
              <a:noFill/>
              <a:ln>
                <a:noFill/>
              </a:ln>
              <a:effectLst>
                <a:outerShdw blurRad="57150" dist="19050" dir="5400000" algn="bl" rotWithShape="0">
                  <a:schemeClr val="dk1">
                    <a:alpha val="67000"/>
                  </a:schemeClr>
                </a:outerShdw>
              </a:effectLst>
            </p:spPr>
          </p:pic>
          <p:pic>
            <p:nvPicPr>
              <p:cNvPr id="395" name="Google Shape;395;p27"/>
              <p:cNvPicPr preferRelativeResize="0"/>
              <p:nvPr/>
            </p:nvPicPr>
            <p:blipFill>
              <a:blip r:embed="rId4">
                <a:alphaModFix/>
              </a:blip>
              <a:stretch>
                <a:fillRect/>
              </a:stretch>
            </p:blipFill>
            <p:spPr>
              <a:xfrm rot="-1954086">
                <a:off x="488335" y="667711"/>
                <a:ext cx="677713" cy="251976"/>
              </a:xfrm>
              <a:prstGeom prst="rect">
                <a:avLst/>
              </a:prstGeom>
              <a:noFill/>
              <a:ln>
                <a:noFill/>
              </a:ln>
              <a:effectLst>
                <a:outerShdw blurRad="57150" dist="19050" dir="5400000" algn="bl" rotWithShape="0">
                  <a:schemeClr val="dk1">
                    <a:alpha val="67000"/>
                  </a:schemeClr>
                </a:outerShdw>
              </a:effectLst>
            </p:spPr>
          </p:pic>
          <p:pic>
            <p:nvPicPr>
              <p:cNvPr id="396" name="Google Shape;396;p27"/>
              <p:cNvPicPr preferRelativeResize="0"/>
              <p:nvPr/>
            </p:nvPicPr>
            <p:blipFill>
              <a:blip r:embed="rId5">
                <a:alphaModFix/>
              </a:blip>
              <a:stretch>
                <a:fillRect/>
              </a:stretch>
            </p:blipFill>
            <p:spPr>
              <a:xfrm rot="2837188">
                <a:off x="-38412" y="818404"/>
                <a:ext cx="765623" cy="251971"/>
              </a:xfrm>
              <a:prstGeom prst="rect">
                <a:avLst/>
              </a:prstGeom>
              <a:noFill/>
              <a:ln>
                <a:noFill/>
              </a:ln>
              <a:effectLst>
                <a:outerShdw blurRad="57150" dist="19050" dir="5400000" algn="bl" rotWithShape="0">
                  <a:schemeClr val="dk1">
                    <a:alpha val="67000"/>
                  </a:schemeClr>
                </a:outerShdw>
              </a:effectLst>
            </p:spPr>
          </p:pic>
        </p:grpSp>
      </p:grpSp>
      <p:sp>
        <p:nvSpPr>
          <p:cNvPr id="397" name="Google Shape;397;p27"/>
          <p:cNvSpPr txBox="1">
            <a:spLocks noGrp="1"/>
          </p:cNvSpPr>
          <p:nvPr>
            <p:ph type="title"/>
          </p:nvPr>
        </p:nvSpPr>
        <p:spPr>
          <a:xfrm>
            <a:off x="2347938" y="829925"/>
            <a:ext cx="4448100" cy="1058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6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98" name="Google Shape;398;p27"/>
          <p:cNvSpPr txBox="1">
            <a:spLocks noGrp="1"/>
          </p:cNvSpPr>
          <p:nvPr>
            <p:ph type="subTitle" idx="1"/>
          </p:nvPr>
        </p:nvSpPr>
        <p:spPr>
          <a:xfrm>
            <a:off x="2347900" y="1888625"/>
            <a:ext cx="4448100" cy="116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99" name="Google Shape;399;p27"/>
          <p:cNvSpPr txBox="1"/>
          <p:nvPr/>
        </p:nvSpPr>
        <p:spPr>
          <a:xfrm>
            <a:off x="2347800" y="3764350"/>
            <a:ext cx="4448100" cy="556200"/>
          </a:xfrm>
          <a:prstGeom prst="rect">
            <a:avLst/>
          </a:prstGeom>
          <a:noFill/>
          <a:ln>
            <a:noFill/>
          </a:ln>
        </p:spPr>
        <p:txBody>
          <a:bodyPr spcFirstLastPara="1" wrap="square" lIns="91425" tIns="91425" rIns="91425" bIns="91425" anchor="t" anchorCtr="0">
            <a:noAutofit/>
          </a:bodyPr>
          <a:lstStyle/>
          <a:p>
            <a:pPr marL="0" lvl="0" indent="0" algn="ctr" rtl="0">
              <a:spcBef>
                <a:spcPts val="300"/>
              </a:spcBef>
              <a:spcAft>
                <a:spcPts val="0"/>
              </a:spcAft>
              <a:buNone/>
            </a:pPr>
            <a:r>
              <a:rPr lang="en" sz="1000" b="1">
                <a:solidFill>
                  <a:schemeClr val="dk1"/>
                </a:solidFill>
                <a:latin typeface="Spinnaker"/>
                <a:ea typeface="Spinnaker"/>
                <a:cs typeface="Spinnaker"/>
                <a:sym typeface="Spinnaker"/>
              </a:rPr>
              <a:t>CREDITS:</a:t>
            </a:r>
            <a:r>
              <a:rPr lang="en" sz="1000">
                <a:solidFill>
                  <a:schemeClr val="dk1"/>
                </a:solidFill>
                <a:latin typeface="Spinnaker"/>
                <a:ea typeface="Spinnaker"/>
                <a:cs typeface="Spinnaker"/>
                <a:sym typeface="Spinnaker"/>
              </a:rPr>
              <a:t> This presentation template was created by </a:t>
            </a:r>
            <a:r>
              <a:rPr lang="en" sz="1000" b="1" u="sng">
                <a:solidFill>
                  <a:schemeClr val="dk1"/>
                </a:solidFill>
                <a:latin typeface="Spinnaker"/>
                <a:ea typeface="Spinnaker"/>
                <a:cs typeface="Spinnaker"/>
                <a:sym typeface="Spinnaker"/>
                <a:hlinkClick r:id="rId7">
                  <a:extLst>
                    <a:ext uri="{A12FA001-AC4F-418D-AE19-62706E023703}">
                      <ahyp:hlinkClr xmlns:ahyp="http://schemas.microsoft.com/office/drawing/2018/hyperlinkcolor" val="tx"/>
                    </a:ext>
                  </a:extLst>
                </a:hlinkClick>
              </a:rPr>
              <a:t>Slidesgo</a:t>
            </a:r>
            <a:r>
              <a:rPr lang="en" sz="1000">
                <a:solidFill>
                  <a:schemeClr val="dk1"/>
                </a:solidFill>
                <a:latin typeface="Spinnaker"/>
                <a:ea typeface="Spinnaker"/>
                <a:cs typeface="Spinnaker"/>
                <a:sym typeface="Spinnaker"/>
              </a:rPr>
              <a:t>, and includes icons by </a:t>
            </a:r>
            <a:r>
              <a:rPr lang="en" sz="1000" b="1" u="sng">
                <a:solidFill>
                  <a:schemeClr val="dk1"/>
                </a:solidFill>
                <a:latin typeface="Spinnaker"/>
                <a:ea typeface="Spinnaker"/>
                <a:cs typeface="Spinnaker"/>
                <a:sym typeface="Spinnaker"/>
                <a:hlinkClick r:id="rId8">
                  <a:extLst>
                    <a:ext uri="{A12FA001-AC4F-418D-AE19-62706E023703}">
                      <ahyp:hlinkClr xmlns:ahyp="http://schemas.microsoft.com/office/drawing/2018/hyperlinkcolor" val="tx"/>
                    </a:ext>
                  </a:extLst>
                </a:hlinkClick>
              </a:rPr>
              <a:t>Flaticon</a:t>
            </a:r>
            <a:r>
              <a:rPr lang="en" sz="1000">
                <a:solidFill>
                  <a:schemeClr val="dk1"/>
                </a:solidFill>
                <a:latin typeface="Spinnaker"/>
                <a:ea typeface="Spinnaker"/>
                <a:cs typeface="Spinnaker"/>
                <a:sym typeface="Spinnaker"/>
              </a:rPr>
              <a:t>, and infographics &amp; images by </a:t>
            </a:r>
            <a:r>
              <a:rPr lang="en" sz="1000" b="1" u="sng">
                <a:solidFill>
                  <a:schemeClr val="dk1"/>
                </a:solidFill>
                <a:latin typeface="Spinnaker"/>
                <a:ea typeface="Spinnaker"/>
                <a:cs typeface="Spinnaker"/>
                <a:sym typeface="Spinnaker"/>
                <a:hlinkClick r:id="rId9">
                  <a:extLst>
                    <a:ext uri="{A12FA001-AC4F-418D-AE19-62706E023703}">
                      <ahyp:hlinkClr xmlns:ahyp="http://schemas.microsoft.com/office/drawing/2018/hyperlinkcolor" val="tx"/>
                    </a:ext>
                  </a:extLst>
                </a:hlinkClick>
              </a:rPr>
              <a:t>Freepik</a:t>
            </a:r>
            <a:r>
              <a:rPr lang="en" sz="1000" u="sng">
                <a:solidFill>
                  <a:schemeClr val="dk1"/>
                </a:solidFill>
                <a:latin typeface="Spinnaker"/>
                <a:ea typeface="Spinnaker"/>
                <a:cs typeface="Spinnaker"/>
                <a:sym typeface="Spinnaker"/>
              </a:rPr>
              <a:t> </a:t>
            </a:r>
            <a:endParaRPr sz="1000" b="1" u="sng">
              <a:solidFill>
                <a:schemeClr val="dk1"/>
              </a:solidFill>
              <a:latin typeface="Spinnaker"/>
              <a:ea typeface="Spinnaker"/>
              <a:cs typeface="Spinnaker"/>
              <a:sym typeface="Spinnaker"/>
            </a:endParaRPr>
          </a:p>
        </p:txBody>
      </p:sp>
    </p:spTree>
    <p:extLst>
      <p:ext uri="{BB962C8B-B14F-4D97-AF65-F5344CB8AC3E}">
        <p14:creationId xmlns:p14="http://schemas.microsoft.com/office/powerpoint/2010/main" val="751944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Unbounded"/>
              <a:buNone/>
              <a:defRPr sz="3000" b="1">
                <a:solidFill>
                  <a:schemeClr val="dk1"/>
                </a:solidFill>
                <a:latin typeface="Unbounded"/>
                <a:ea typeface="Unbounded"/>
                <a:cs typeface="Unbounded"/>
                <a:sym typeface="Unbounded"/>
              </a:defRPr>
            </a:lvl1pPr>
            <a:lvl2pPr lvl="1" rtl="0">
              <a:spcBef>
                <a:spcPts val="0"/>
              </a:spcBef>
              <a:spcAft>
                <a:spcPts val="0"/>
              </a:spcAft>
              <a:buClr>
                <a:schemeClr val="dk1"/>
              </a:buClr>
              <a:buSzPts val="3500"/>
              <a:buFont typeface="Unbounded"/>
              <a:buNone/>
              <a:defRPr sz="3500" b="1">
                <a:solidFill>
                  <a:schemeClr val="dk1"/>
                </a:solidFill>
                <a:latin typeface="Unbounded"/>
                <a:ea typeface="Unbounded"/>
                <a:cs typeface="Unbounded"/>
                <a:sym typeface="Unbounded"/>
              </a:defRPr>
            </a:lvl2pPr>
            <a:lvl3pPr lvl="2" rtl="0">
              <a:spcBef>
                <a:spcPts val="0"/>
              </a:spcBef>
              <a:spcAft>
                <a:spcPts val="0"/>
              </a:spcAft>
              <a:buClr>
                <a:schemeClr val="dk1"/>
              </a:buClr>
              <a:buSzPts val="3500"/>
              <a:buFont typeface="Unbounded"/>
              <a:buNone/>
              <a:defRPr sz="3500" b="1">
                <a:solidFill>
                  <a:schemeClr val="dk1"/>
                </a:solidFill>
                <a:latin typeface="Unbounded"/>
                <a:ea typeface="Unbounded"/>
                <a:cs typeface="Unbounded"/>
                <a:sym typeface="Unbounded"/>
              </a:defRPr>
            </a:lvl3pPr>
            <a:lvl4pPr lvl="3" rtl="0">
              <a:spcBef>
                <a:spcPts val="0"/>
              </a:spcBef>
              <a:spcAft>
                <a:spcPts val="0"/>
              </a:spcAft>
              <a:buClr>
                <a:schemeClr val="dk1"/>
              </a:buClr>
              <a:buSzPts val="3500"/>
              <a:buFont typeface="Unbounded"/>
              <a:buNone/>
              <a:defRPr sz="3500" b="1">
                <a:solidFill>
                  <a:schemeClr val="dk1"/>
                </a:solidFill>
                <a:latin typeface="Unbounded"/>
                <a:ea typeface="Unbounded"/>
                <a:cs typeface="Unbounded"/>
                <a:sym typeface="Unbounded"/>
              </a:defRPr>
            </a:lvl4pPr>
            <a:lvl5pPr lvl="4" rtl="0">
              <a:spcBef>
                <a:spcPts val="0"/>
              </a:spcBef>
              <a:spcAft>
                <a:spcPts val="0"/>
              </a:spcAft>
              <a:buClr>
                <a:schemeClr val="dk1"/>
              </a:buClr>
              <a:buSzPts val="3500"/>
              <a:buFont typeface="Unbounded"/>
              <a:buNone/>
              <a:defRPr sz="3500" b="1">
                <a:solidFill>
                  <a:schemeClr val="dk1"/>
                </a:solidFill>
                <a:latin typeface="Unbounded"/>
                <a:ea typeface="Unbounded"/>
                <a:cs typeface="Unbounded"/>
                <a:sym typeface="Unbounded"/>
              </a:defRPr>
            </a:lvl5pPr>
            <a:lvl6pPr lvl="5" rtl="0">
              <a:spcBef>
                <a:spcPts val="0"/>
              </a:spcBef>
              <a:spcAft>
                <a:spcPts val="0"/>
              </a:spcAft>
              <a:buClr>
                <a:schemeClr val="dk1"/>
              </a:buClr>
              <a:buSzPts val="3500"/>
              <a:buFont typeface="Unbounded"/>
              <a:buNone/>
              <a:defRPr sz="3500" b="1">
                <a:solidFill>
                  <a:schemeClr val="dk1"/>
                </a:solidFill>
                <a:latin typeface="Unbounded"/>
                <a:ea typeface="Unbounded"/>
                <a:cs typeface="Unbounded"/>
                <a:sym typeface="Unbounded"/>
              </a:defRPr>
            </a:lvl6pPr>
            <a:lvl7pPr lvl="6" rtl="0">
              <a:spcBef>
                <a:spcPts val="0"/>
              </a:spcBef>
              <a:spcAft>
                <a:spcPts val="0"/>
              </a:spcAft>
              <a:buClr>
                <a:schemeClr val="dk1"/>
              </a:buClr>
              <a:buSzPts val="3500"/>
              <a:buFont typeface="Unbounded"/>
              <a:buNone/>
              <a:defRPr sz="3500" b="1">
                <a:solidFill>
                  <a:schemeClr val="dk1"/>
                </a:solidFill>
                <a:latin typeface="Unbounded"/>
                <a:ea typeface="Unbounded"/>
                <a:cs typeface="Unbounded"/>
                <a:sym typeface="Unbounded"/>
              </a:defRPr>
            </a:lvl7pPr>
            <a:lvl8pPr lvl="7" rtl="0">
              <a:spcBef>
                <a:spcPts val="0"/>
              </a:spcBef>
              <a:spcAft>
                <a:spcPts val="0"/>
              </a:spcAft>
              <a:buClr>
                <a:schemeClr val="dk1"/>
              </a:buClr>
              <a:buSzPts val="3500"/>
              <a:buFont typeface="Unbounded"/>
              <a:buNone/>
              <a:defRPr sz="3500" b="1">
                <a:solidFill>
                  <a:schemeClr val="dk1"/>
                </a:solidFill>
                <a:latin typeface="Unbounded"/>
                <a:ea typeface="Unbounded"/>
                <a:cs typeface="Unbounded"/>
                <a:sym typeface="Unbounded"/>
              </a:defRPr>
            </a:lvl8pPr>
            <a:lvl9pPr lvl="8" rtl="0">
              <a:spcBef>
                <a:spcPts val="0"/>
              </a:spcBef>
              <a:spcAft>
                <a:spcPts val="0"/>
              </a:spcAft>
              <a:buClr>
                <a:schemeClr val="dk1"/>
              </a:buClr>
              <a:buSzPts val="3500"/>
              <a:buFont typeface="Unbounded"/>
              <a:buNone/>
              <a:defRPr sz="3500" b="1">
                <a:solidFill>
                  <a:schemeClr val="dk1"/>
                </a:solidFill>
                <a:latin typeface="Unbounded"/>
                <a:ea typeface="Unbounded"/>
                <a:cs typeface="Unbounded"/>
                <a:sym typeface="Unbounded"/>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Spinnaker"/>
              <a:buChar char="●"/>
              <a:defRPr>
                <a:solidFill>
                  <a:schemeClr val="dk1"/>
                </a:solidFill>
                <a:latin typeface="Spinnaker"/>
                <a:ea typeface="Spinnaker"/>
                <a:cs typeface="Spinnaker"/>
                <a:sym typeface="Spinnaker"/>
              </a:defRPr>
            </a:lvl1pPr>
            <a:lvl2pPr marL="914400" lvl="1" indent="-317500">
              <a:lnSpc>
                <a:spcPct val="115000"/>
              </a:lnSpc>
              <a:spcBef>
                <a:spcPts val="0"/>
              </a:spcBef>
              <a:spcAft>
                <a:spcPts val="0"/>
              </a:spcAft>
              <a:buClr>
                <a:schemeClr val="dk1"/>
              </a:buClr>
              <a:buSzPts val="1400"/>
              <a:buFont typeface="Spinnaker"/>
              <a:buChar char="○"/>
              <a:defRPr>
                <a:solidFill>
                  <a:schemeClr val="dk1"/>
                </a:solidFill>
                <a:latin typeface="Spinnaker"/>
                <a:ea typeface="Spinnaker"/>
                <a:cs typeface="Spinnaker"/>
                <a:sym typeface="Spinnaker"/>
              </a:defRPr>
            </a:lvl2pPr>
            <a:lvl3pPr marL="1371600" lvl="2" indent="-317500">
              <a:lnSpc>
                <a:spcPct val="115000"/>
              </a:lnSpc>
              <a:spcBef>
                <a:spcPts val="0"/>
              </a:spcBef>
              <a:spcAft>
                <a:spcPts val="0"/>
              </a:spcAft>
              <a:buClr>
                <a:schemeClr val="dk1"/>
              </a:buClr>
              <a:buSzPts val="1400"/>
              <a:buFont typeface="Spinnaker"/>
              <a:buChar char="■"/>
              <a:defRPr>
                <a:solidFill>
                  <a:schemeClr val="dk1"/>
                </a:solidFill>
                <a:latin typeface="Spinnaker"/>
                <a:ea typeface="Spinnaker"/>
                <a:cs typeface="Spinnaker"/>
                <a:sym typeface="Spinnaker"/>
              </a:defRPr>
            </a:lvl3pPr>
            <a:lvl4pPr marL="1828800" lvl="3" indent="-317500">
              <a:lnSpc>
                <a:spcPct val="115000"/>
              </a:lnSpc>
              <a:spcBef>
                <a:spcPts val="0"/>
              </a:spcBef>
              <a:spcAft>
                <a:spcPts val="0"/>
              </a:spcAft>
              <a:buClr>
                <a:schemeClr val="dk1"/>
              </a:buClr>
              <a:buSzPts val="1400"/>
              <a:buFont typeface="Spinnaker"/>
              <a:buChar char="●"/>
              <a:defRPr>
                <a:solidFill>
                  <a:schemeClr val="dk1"/>
                </a:solidFill>
                <a:latin typeface="Spinnaker"/>
                <a:ea typeface="Spinnaker"/>
                <a:cs typeface="Spinnaker"/>
                <a:sym typeface="Spinnaker"/>
              </a:defRPr>
            </a:lvl4pPr>
            <a:lvl5pPr marL="2286000" lvl="4" indent="-317500">
              <a:lnSpc>
                <a:spcPct val="115000"/>
              </a:lnSpc>
              <a:spcBef>
                <a:spcPts val="0"/>
              </a:spcBef>
              <a:spcAft>
                <a:spcPts val="0"/>
              </a:spcAft>
              <a:buClr>
                <a:schemeClr val="dk1"/>
              </a:buClr>
              <a:buSzPts val="1400"/>
              <a:buFont typeface="Spinnaker"/>
              <a:buChar char="○"/>
              <a:defRPr>
                <a:solidFill>
                  <a:schemeClr val="dk1"/>
                </a:solidFill>
                <a:latin typeface="Spinnaker"/>
                <a:ea typeface="Spinnaker"/>
                <a:cs typeface="Spinnaker"/>
                <a:sym typeface="Spinnaker"/>
              </a:defRPr>
            </a:lvl5pPr>
            <a:lvl6pPr marL="2743200" lvl="5" indent="-317500">
              <a:lnSpc>
                <a:spcPct val="115000"/>
              </a:lnSpc>
              <a:spcBef>
                <a:spcPts val="0"/>
              </a:spcBef>
              <a:spcAft>
                <a:spcPts val="0"/>
              </a:spcAft>
              <a:buClr>
                <a:schemeClr val="dk1"/>
              </a:buClr>
              <a:buSzPts val="1400"/>
              <a:buFont typeface="Spinnaker"/>
              <a:buChar char="■"/>
              <a:defRPr>
                <a:solidFill>
                  <a:schemeClr val="dk1"/>
                </a:solidFill>
                <a:latin typeface="Spinnaker"/>
                <a:ea typeface="Spinnaker"/>
                <a:cs typeface="Spinnaker"/>
                <a:sym typeface="Spinnaker"/>
              </a:defRPr>
            </a:lvl6pPr>
            <a:lvl7pPr marL="3200400" lvl="6" indent="-317500">
              <a:lnSpc>
                <a:spcPct val="115000"/>
              </a:lnSpc>
              <a:spcBef>
                <a:spcPts val="0"/>
              </a:spcBef>
              <a:spcAft>
                <a:spcPts val="0"/>
              </a:spcAft>
              <a:buClr>
                <a:schemeClr val="dk1"/>
              </a:buClr>
              <a:buSzPts val="1400"/>
              <a:buFont typeface="Spinnaker"/>
              <a:buChar char="●"/>
              <a:defRPr>
                <a:solidFill>
                  <a:schemeClr val="dk1"/>
                </a:solidFill>
                <a:latin typeface="Spinnaker"/>
                <a:ea typeface="Spinnaker"/>
                <a:cs typeface="Spinnaker"/>
                <a:sym typeface="Spinnaker"/>
              </a:defRPr>
            </a:lvl7pPr>
            <a:lvl8pPr marL="3657600" lvl="7" indent="-317500">
              <a:lnSpc>
                <a:spcPct val="115000"/>
              </a:lnSpc>
              <a:spcBef>
                <a:spcPts val="0"/>
              </a:spcBef>
              <a:spcAft>
                <a:spcPts val="0"/>
              </a:spcAft>
              <a:buClr>
                <a:schemeClr val="dk1"/>
              </a:buClr>
              <a:buSzPts val="1400"/>
              <a:buFont typeface="Spinnaker"/>
              <a:buChar char="○"/>
              <a:defRPr>
                <a:solidFill>
                  <a:schemeClr val="dk1"/>
                </a:solidFill>
                <a:latin typeface="Spinnaker"/>
                <a:ea typeface="Spinnaker"/>
                <a:cs typeface="Spinnaker"/>
                <a:sym typeface="Spinnaker"/>
              </a:defRPr>
            </a:lvl8pPr>
            <a:lvl9pPr marL="4114800" lvl="8" indent="-317500">
              <a:lnSpc>
                <a:spcPct val="115000"/>
              </a:lnSpc>
              <a:spcBef>
                <a:spcPts val="0"/>
              </a:spcBef>
              <a:spcAft>
                <a:spcPts val="0"/>
              </a:spcAft>
              <a:buClr>
                <a:schemeClr val="dk1"/>
              </a:buClr>
              <a:buSzPts val="1400"/>
              <a:buFont typeface="Spinnaker"/>
              <a:buChar char="■"/>
              <a:defRPr>
                <a:solidFill>
                  <a:schemeClr val="dk1"/>
                </a:solidFill>
                <a:latin typeface="Spinnaker"/>
                <a:ea typeface="Spinnaker"/>
                <a:cs typeface="Spinnaker"/>
                <a:sym typeface="Spinnaker"/>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4" r:id="rId2"/>
    <p:sldLayoutId id="2147483671" r:id="rId3"/>
    <p:sldLayoutId id="2147483674" r:id="rId4"/>
    <p:sldLayoutId id="2147483675" r:id="rId5"/>
    <p:sldLayoutId id="2147483679" r:id="rId6"/>
    <p:sldLayoutId id="2147483680"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hyperlink" Target="https://webgate.ec.europa.eu/competition/transparency/public/search/home?lang=en" TargetMode="External"/><Relationship Id="rId4" Type="http://schemas.openxmlformats.org/officeDocument/2006/relationships/hyperlink" Target="https://sorefsis.gr/ui/opendata/opendata.zu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hyperlink" Target="https://kohesio.ec.europa.eu/en/data"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4.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33"/>
          <p:cNvSpPr txBox="1">
            <a:spLocks noGrp="1"/>
          </p:cNvSpPr>
          <p:nvPr>
            <p:ph type="ctrTitle"/>
          </p:nvPr>
        </p:nvSpPr>
        <p:spPr>
          <a:xfrm>
            <a:off x="0" y="1021750"/>
            <a:ext cx="9076267" cy="2011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l-GR" sz="4200" dirty="0">
                <a:latin typeface="+mj-lt"/>
                <a:ea typeface="Unbounded ExtraBold"/>
                <a:cs typeface="Unbounded ExtraBold"/>
                <a:sym typeface="Unbounded ExtraBold"/>
              </a:rPr>
              <a:t>Σύστημα Ελέγχου Διπλής Χρηματοδότησης</a:t>
            </a:r>
            <a:br>
              <a:rPr lang="el-GR" sz="4200" dirty="0">
                <a:latin typeface="+mj-lt"/>
                <a:ea typeface="Unbounded ExtraBold"/>
                <a:cs typeface="Unbounded ExtraBold"/>
                <a:sym typeface="Unbounded ExtraBold"/>
              </a:rPr>
            </a:br>
            <a:r>
              <a:rPr lang="en-US" sz="4200" dirty="0">
                <a:latin typeface="+mj-lt"/>
                <a:ea typeface="Unbounded ExtraBold"/>
                <a:cs typeface="Unbounded ExtraBold"/>
                <a:sym typeface="Unbounded ExtraBold"/>
              </a:rPr>
              <a:t>doublefunding.agrotikianaptixi.gr</a:t>
            </a:r>
            <a:endParaRPr sz="2800" dirty="0">
              <a:latin typeface="+mj-lt"/>
            </a:endParaRPr>
          </a:p>
        </p:txBody>
      </p:sp>
      <p:cxnSp>
        <p:nvCxnSpPr>
          <p:cNvPr id="427" name="Google Shape;427;p33"/>
          <p:cNvCxnSpPr/>
          <p:nvPr/>
        </p:nvCxnSpPr>
        <p:spPr>
          <a:xfrm>
            <a:off x="1792350" y="3456500"/>
            <a:ext cx="5559300" cy="0"/>
          </a:xfrm>
          <a:prstGeom prst="straightConnector1">
            <a:avLst/>
          </a:prstGeom>
          <a:noFill/>
          <a:ln w="19050" cap="flat" cmpd="sng">
            <a:solidFill>
              <a:schemeClr val="lt2"/>
            </a:solidFill>
            <a:prstDash val="solid"/>
            <a:round/>
            <a:headEnd type="none" w="med" len="med"/>
            <a:tailEnd type="none" w="med" len="med"/>
          </a:ln>
        </p:spPr>
      </p:cxnSp>
      <p:cxnSp>
        <p:nvCxnSpPr>
          <p:cNvPr id="428" name="Google Shape;428;p33"/>
          <p:cNvCxnSpPr/>
          <p:nvPr/>
        </p:nvCxnSpPr>
        <p:spPr>
          <a:xfrm>
            <a:off x="1792350" y="599372"/>
            <a:ext cx="5559300" cy="0"/>
          </a:xfrm>
          <a:prstGeom prst="straightConnector1">
            <a:avLst/>
          </a:prstGeom>
          <a:noFill/>
          <a:ln w="19050" cap="flat" cmpd="sng">
            <a:solidFill>
              <a:schemeClr val="lt2"/>
            </a:solidFill>
            <a:prstDash val="solid"/>
            <a:round/>
            <a:headEnd type="none" w="med" len="med"/>
            <a:tailEnd type="none" w="med" len="med"/>
          </a:ln>
        </p:spPr>
      </p:cxnSp>
      <p:sp>
        <p:nvSpPr>
          <p:cNvPr id="3" name="Υπότιτλος 2">
            <a:extLst>
              <a:ext uri="{FF2B5EF4-FFF2-40B4-BE49-F238E27FC236}">
                <a16:creationId xmlns:a16="http://schemas.microsoft.com/office/drawing/2014/main" id="{F45F2FE5-15F2-72A1-20D0-BBA339367C77}"/>
              </a:ext>
            </a:extLst>
          </p:cNvPr>
          <p:cNvSpPr>
            <a:spLocks noGrp="1"/>
          </p:cNvSpPr>
          <p:nvPr>
            <p:ph type="subTitle" idx="1"/>
          </p:nvPr>
        </p:nvSpPr>
        <p:spPr>
          <a:xfrm>
            <a:off x="1670700" y="3602687"/>
            <a:ext cx="5802600" cy="737081"/>
          </a:xfrm>
        </p:spPr>
        <p:txBody>
          <a:bodyPr/>
          <a:lstStyle/>
          <a:p>
            <a:endParaRPr lang="el-GR" dirty="0"/>
          </a:p>
          <a:p>
            <a:r>
              <a:rPr lang="el-GR" dirty="0"/>
              <a:t>Ηλίας </a:t>
            </a:r>
            <a:r>
              <a:rPr lang="el-GR" dirty="0" err="1"/>
              <a:t>Τσεργούλας</a:t>
            </a:r>
            <a:endParaRPr lang="el-GR" dirty="0"/>
          </a:p>
          <a:p>
            <a:r>
              <a:rPr lang="el-GR" dirty="0"/>
              <a:t>Ειδική Υπηρεσία Διαχείρισης ΣΣ ΚΑΠ</a:t>
            </a:r>
          </a:p>
          <a:p>
            <a:r>
              <a:rPr lang="el-GR" dirty="0"/>
              <a:t>Μονάδα </a:t>
            </a:r>
            <a:r>
              <a:rPr lang="el-GR" dirty="0" err="1"/>
              <a:t>Χρημ</a:t>
            </a:r>
            <a:r>
              <a:rPr lang="el-GR" dirty="0"/>
              <a:t>/</a:t>
            </a:r>
            <a:r>
              <a:rPr lang="el-GR" dirty="0" err="1"/>
              <a:t>κών</a:t>
            </a:r>
            <a:r>
              <a:rPr lang="el-GR" dirty="0"/>
              <a:t> Ροών και Πληροφοριακών Συστημάτων</a:t>
            </a:r>
          </a:p>
          <a:p>
            <a:endParaRPr lang="el-GR" dirty="0"/>
          </a:p>
        </p:txBody>
      </p:sp>
      <p:pic>
        <p:nvPicPr>
          <p:cNvPr id="7" name="Εικόνα 6">
            <a:extLst>
              <a:ext uri="{FF2B5EF4-FFF2-40B4-BE49-F238E27FC236}">
                <a16:creationId xmlns:a16="http://schemas.microsoft.com/office/drawing/2014/main" id="{C1E5F43F-73A1-A94E-D349-DDEE52017523}"/>
              </a:ext>
            </a:extLst>
          </p:cNvPr>
          <p:cNvPicPr>
            <a:picLocks noChangeAspect="1"/>
          </p:cNvPicPr>
          <p:nvPr/>
        </p:nvPicPr>
        <p:blipFill>
          <a:blip r:embed="rId3"/>
          <a:stretch>
            <a:fillRect/>
          </a:stretch>
        </p:blipFill>
        <p:spPr>
          <a:xfrm>
            <a:off x="3979816" y="4763318"/>
            <a:ext cx="4703267" cy="380181"/>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D74BCED7-3C6F-4EAF-6A3B-1F1BB09AEF22}"/>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BE107FF6-2E9B-89A9-21A7-D1D525BF8A97}"/>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D73B4AF1-4E18-6157-FA92-36AEBC94F5AA}"/>
              </a:ext>
            </a:extLst>
          </p:cNvPr>
          <p:cNvSpPr txBox="1">
            <a:spLocks noGrp="1"/>
          </p:cNvSpPr>
          <p:nvPr>
            <p:ph type="title"/>
          </p:nvPr>
        </p:nvSpPr>
        <p:spPr>
          <a:xfrm>
            <a:off x="969698" y="4536"/>
            <a:ext cx="8174302" cy="53521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sz="3000" dirty="0">
                <a:latin typeface="+mj-lt"/>
              </a:rPr>
              <a:t>Πηγές ελέγχου: Χάρτης πηγών</a:t>
            </a:r>
          </a:p>
        </p:txBody>
      </p:sp>
      <p:graphicFrame>
        <p:nvGraphicFramePr>
          <p:cNvPr id="2" name="Διάγραμμα 1">
            <a:extLst>
              <a:ext uri="{FF2B5EF4-FFF2-40B4-BE49-F238E27FC236}">
                <a16:creationId xmlns:a16="http://schemas.microsoft.com/office/drawing/2014/main" id="{6C2CAB7B-D96C-1B8B-ABCA-60D290DAD415}"/>
              </a:ext>
            </a:extLst>
          </p:cNvPr>
          <p:cNvGraphicFramePr/>
          <p:nvPr>
            <p:extLst>
              <p:ext uri="{D42A27DB-BD31-4B8C-83A1-F6EECF244321}">
                <p14:modId xmlns:p14="http://schemas.microsoft.com/office/powerpoint/2010/main" val="2187667273"/>
              </p:ext>
            </p:extLst>
          </p:nvPr>
        </p:nvGraphicFramePr>
        <p:xfrm>
          <a:off x="362928" y="539750"/>
          <a:ext cx="8590571"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C63E3591-95C3-860C-1120-30A2ED25D3A8}"/>
              </a:ext>
            </a:extLst>
          </p:cNvPr>
          <p:cNvSpPr txBox="1"/>
          <p:nvPr/>
        </p:nvSpPr>
        <p:spPr>
          <a:xfrm>
            <a:off x="2042160" y="4295973"/>
            <a:ext cx="4815840" cy="400110"/>
          </a:xfrm>
          <a:prstGeom prst="rect">
            <a:avLst/>
          </a:prstGeom>
          <a:noFill/>
        </p:spPr>
        <p:txBody>
          <a:bodyPr wrap="square">
            <a:spAutoFit/>
          </a:bodyPr>
          <a:lstStyle/>
          <a:p>
            <a:pPr algn="ctr"/>
            <a:r>
              <a:rPr lang="el-GR" sz="2000" b="1" u="sng" dirty="0">
                <a:solidFill>
                  <a:schemeClr val="dk1"/>
                </a:solidFill>
                <a:latin typeface="+mj-lt"/>
                <a:sym typeface="Unbounded"/>
              </a:rPr>
              <a:t>Ελέγχεται μια οικονομική οντότητα</a:t>
            </a:r>
          </a:p>
        </p:txBody>
      </p:sp>
    </p:spTree>
    <p:extLst>
      <p:ext uri="{BB962C8B-B14F-4D97-AF65-F5344CB8AC3E}">
        <p14:creationId xmlns:p14="http://schemas.microsoft.com/office/powerpoint/2010/main" val="36683990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DA6389E0-434F-4A53-D4A1-1F29AF6103AE}"/>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2F80F581-9209-3B5C-0090-8D69109675E3}"/>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C0923245-5533-63A5-E96F-F892A7DBE536}"/>
              </a:ext>
            </a:extLst>
          </p:cNvPr>
          <p:cNvSpPr txBox="1">
            <a:spLocks noGrp="1"/>
          </p:cNvSpPr>
          <p:nvPr>
            <p:ph type="title"/>
          </p:nvPr>
        </p:nvSpPr>
        <p:spPr>
          <a:xfrm>
            <a:off x="969698" y="144889"/>
            <a:ext cx="8174302" cy="535214"/>
          </a:xfrm>
          <a:prstGeom prst="rect">
            <a:avLst/>
          </a:prstGeom>
        </p:spPr>
        <p:txBody>
          <a:bodyPr spcFirstLastPara="1" wrap="square" lIns="91425" tIns="91425" rIns="91425" bIns="91425" anchor="ctr" anchorCtr="0">
            <a:noAutofit/>
          </a:bodyPr>
          <a:lstStyle/>
          <a:p>
            <a:pPr lvl="0"/>
            <a:r>
              <a:rPr lang="el-GR" sz="3000" dirty="0">
                <a:latin typeface="+mj-lt"/>
              </a:rPr>
              <a:t>Πηγές </a:t>
            </a:r>
            <a:r>
              <a:rPr lang="el-GR" dirty="0">
                <a:latin typeface="+mj-lt"/>
              </a:rPr>
              <a:t>ελέγχου: Μητρώα ΑΑΔΕ &amp; ΓΕΜΗ</a:t>
            </a:r>
          </a:p>
        </p:txBody>
      </p:sp>
      <p:sp>
        <p:nvSpPr>
          <p:cNvPr id="14" name="TextBox 13">
            <a:extLst>
              <a:ext uri="{FF2B5EF4-FFF2-40B4-BE49-F238E27FC236}">
                <a16:creationId xmlns:a16="http://schemas.microsoft.com/office/drawing/2014/main" id="{EAEBDA8C-B345-05D3-CAC2-98A7E9195233}"/>
              </a:ext>
            </a:extLst>
          </p:cNvPr>
          <p:cNvSpPr txBox="1"/>
          <p:nvPr/>
        </p:nvSpPr>
        <p:spPr>
          <a:xfrm>
            <a:off x="827606" y="680103"/>
            <a:ext cx="8026834" cy="785343"/>
          </a:xfrm>
          <a:prstGeom prst="rect">
            <a:avLst/>
          </a:prstGeom>
          <a:noFill/>
        </p:spPr>
        <p:txBody>
          <a:bodyPr wrap="square">
            <a:spAutoFit/>
          </a:bodyPr>
          <a:lstStyle/>
          <a:p>
            <a:pPr lvl="0">
              <a:lnSpc>
                <a:spcPct val="150000"/>
              </a:lnSpc>
            </a:pPr>
            <a:r>
              <a:rPr lang="el-GR" sz="1600" dirty="0">
                <a:solidFill>
                  <a:schemeClr val="tx1"/>
                </a:solidFill>
                <a:latin typeface="Arial" panose="020B0604020202020204" pitchFamily="34" charset="0"/>
              </a:rPr>
              <a:t>Στόχος είναι να μην εμφανίζεται ένας απλός ΑΦΜ αλλά ολοκληρωμένη επιχειρηματική ταυτότητα:</a:t>
            </a:r>
          </a:p>
        </p:txBody>
      </p:sp>
      <p:sp>
        <p:nvSpPr>
          <p:cNvPr id="3" name="TextBox 2">
            <a:extLst>
              <a:ext uri="{FF2B5EF4-FFF2-40B4-BE49-F238E27FC236}">
                <a16:creationId xmlns:a16="http://schemas.microsoft.com/office/drawing/2014/main" id="{AB133D75-7FD0-6E86-465F-73CF83D3A7F0}"/>
              </a:ext>
            </a:extLst>
          </p:cNvPr>
          <p:cNvSpPr txBox="1"/>
          <p:nvPr/>
        </p:nvSpPr>
        <p:spPr>
          <a:xfrm>
            <a:off x="0" y="1415384"/>
            <a:ext cx="3710940" cy="2632003"/>
          </a:xfrm>
          <a:prstGeom prst="rect">
            <a:avLst/>
          </a:prstGeom>
          <a:noFill/>
        </p:spPr>
        <p:txBody>
          <a:bodyPr wrap="square">
            <a:spAutoFit/>
          </a:bodyPr>
          <a:lstStyle/>
          <a:p>
            <a:pPr lvl="0">
              <a:lnSpc>
                <a:spcPct val="150000"/>
              </a:lnSpc>
            </a:pPr>
            <a:r>
              <a:rPr lang="el-GR" sz="1600" b="1" u="sng" dirty="0">
                <a:solidFill>
                  <a:schemeClr val="tx1"/>
                </a:solidFill>
                <a:latin typeface="Arial" panose="020B0604020202020204" pitchFamily="34" charset="0"/>
              </a:rPr>
              <a:t>Μητρώο ΑΑΔΕ</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Επωνυμία και διακριτικός τίτλος.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Νομική μορφή.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Κατάσταση λειτουργίας.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Έναρξη ή διακοπή.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Έδρα και εγκαταστάσεις.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Τομέας δραστηριότητας.</a:t>
            </a:r>
          </a:p>
        </p:txBody>
      </p:sp>
      <p:sp>
        <p:nvSpPr>
          <p:cNvPr id="5" name="TextBox 4">
            <a:extLst>
              <a:ext uri="{FF2B5EF4-FFF2-40B4-BE49-F238E27FC236}">
                <a16:creationId xmlns:a16="http://schemas.microsoft.com/office/drawing/2014/main" id="{E6521894-9BF1-EDA5-C22B-34B7D452EFA8}"/>
              </a:ext>
            </a:extLst>
          </p:cNvPr>
          <p:cNvSpPr txBox="1"/>
          <p:nvPr/>
        </p:nvSpPr>
        <p:spPr>
          <a:xfrm>
            <a:off x="3710940" y="1415384"/>
            <a:ext cx="4703268" cy="2262671"/>
          </a:xfrm>
          <a:prstGeom prst="rect">
            <a:avLst/>
          </a:prstGeom>
          <a:noFill/>
        </p:spPr>
        <p:txBody>
          <a:bodyPr wrap="square">
            <a:spAutoFit/>
          </a:bodyPr>
          <a:lstStyle/>
          <a:p>
            <a:pPr lvl="0">
              <a:lnSpc>
                <a:spcPct val="150000"/>
              </a:lnSpc>
            </a:pPr>
            <a:r>
              <a:rPr lang="el-GR" sz="1600" b="1" u="sng" dirty="0">
                <a:solidFill>
                  <a:schemeClr val="tx1"/>
                </a:solidFill>
                <a:latin typeface="Arial" panose="020B0604020202020204" pitchFamily="34" charset="0"/>
              </a:rPr>
              <a:t>Μητρώο ΓΕΜΗ (+ανοιχτά δεδομένα ΓΕΜΗ)</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Αριθμός ΓΕΜΗ.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Επωνυμία και προηγούμενες επωνυμίες.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Στοιχεία δημοσιότητας.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Νόμιμοι εκπρόσωποι, όπου απαιτείται.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Μετασχηματισμοί, συγχωνεύσεις και διαδοχές. </a:t>
            </a:r>
          </a:p>
        </p:txBody>
      </p:sp>
    </p:spTree>
    <p:extLst>
      <p:ext uri="{BB962C8B-B14F-4D97-AF65-F5344CB8AC3E}">
        <p14:creationId xmlns:p14="http://schemas.microsoft.com/office/powerpoint/2010/main" val="13165775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24886C1F-428A-4A02-CF31-FC94C0B63AB8}"/>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C9D0B9C1-C155-EBA9-84D9-50BCF04AA342}"/>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7037BCF4-7711-0DAD-5770-0C6D63B53EF0}"/>
              </a:ext>
            </a:extLst>
          </p:cNvPr>
          <p:cNvSpPr txBox="1">
            <a:spLocks noGrp="1"/>
          </p:cNvSpPr>
          <p:nvPr>
            <p:ph type="title"/>
          </p:nvPr>
        </p:nvSpPr>
        <p:spPr>
          <a:xfrm>
            <a:off x="969698" y="144889"/>
            <a:ext cx="8174302" cy="535214"/>
          </a:xfrm>
          <a:prstGeom prst="rect">
            <a:avLst/>
          </a:prstGeom>
        </p:spPr>
        <p:txBody>
          <a:bodyPr spcFirstLastPara="1" wrap="square" lIns="91425" tIns="91425" rIns="91425" bIns="91425" anchor="ctr" anchorCtr="0">
            <a:noAutofit/>
          </a:bodyPr>
          <a:lstStyle/>
          <a:p>
            <a:pPr lvl="0"/>
            <a:r>
              <a:rPr lang="el-GR" sz="3000" dirty="0">
                <a:latin typeface="+mj-lt"/>
              </a:rPr>
              <a:t>Πηγές </a:t>
            </a:r>
            <a:r>
              <a:rPr lang="el-GR" dirty="0">
                <a:latin typeface="+mj-lt"/>
              </a:rPr>
              <a:t>ελέγχου: ΠΑΑ και ΣΣ ΚΑΠ</a:t>
            </a:r>
          </a:p>
        </p:txBody>
      </p:sp>
      <p:sp>
        <p:nvSpPr>
          <p:cNvPr id="14" name="TextBox 13">
            <a:extLst>
              <a:ext uri="{FF2B5EF4-FFF2-40B4-BE49-F238E27FC236}">
                <a16:creationId xmlns:a16="http://schemas.microsoft.com/office/drawing/2014/main" id="{5640A64A-B0A8-375C-5492-DBD0EC855362}"/>
              </a:ext>
            </a:extLst>
          </p:cNvPr>
          <p:cNvSpPr txBox="1"/>
          <p:nvPr/>
        </p:nvSpPr>
        <p:spPr>
          <a:xfrm>
            <a:off x="0" y="920857"/>
            <a:ext cx="8586439" cy="3370666"/>
          </a:xfrm>
          <a:prstGeom prst="rect">
            <a:avLst/>
          </a:prstGeom>
          <a:noFill/>
        </p:spPr>
        <p:txBody>
          <a:bodyPr wrap="square">
            <a:spAutoFit/>
          </a:bodyPr>
          <a:lstStyle/>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Αναζήτηση πράξεων και ενισχύσεων ανά ΑΦΜ, με στοιχεία παρέμβασης/δράσης, πρόσκλησης, τίτλου πράξης, προϋπολογισμού. </a:t>
            </a:r>
          </a:p>
          <a:p>
            <a:pPr marL="28575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Νομική βάση: για την προηγούμενη περίοδο, Κανονισμοί (ΕΕ) 1305/2013 και 1307/2013· για το ΣΣ ΚΑΠ 2023–2027, Κανονισμοί (ΕΕ) 2021/2115 και 2021/2116.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Ταυτοποίηση σε επίπεδο δικαιούχου και πράξης: επιτρέπει τον εντοπισμό κοινών δικαιούχων και πιθανών επικαλύψεων μεταξύ ΠΑΑ, ΣΣ ΚΑΠ και λοιπών χρηματοδοτικών προγραμμάτων.</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Στόχος ελέγχου: εντοπισμός περιπτώσεων κοινού δικαιούχου, περιόδου ή αντικειμένου που απαιτούν περαιτέρω επαλήθευση για πιθανή επικάλυψη χρηματοδότησης.</a:t>
            </a:r>
          </a:p>
        </p:txBody>
      </p:sp>
    </p:spTree>
    <p:extLst>
      <p:ext uri="{BB962C8B-B14F-4D97-AF65-F5344CB8AC3E}">
        <p14:creationId xmlns:p14="http://schemas.microsoft.com/office/powerpoint/2010/main" val="23231099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042FD4C0-AA23-FF4C-0841-A817C5F48C69}"/>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3EEB9F19-67D4-14CC-9D8D-92BEC9482C1F}"/>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0EA161BD-9DFF-72E8-556E-881F61289FF5}"/>
              </a:ext>
            </a:extLst>
          </p:cNvPr>
          <p:cNvSpPr txBox="1">
            <a:spLocks noGrp="1"/>
          </p:cNvSpPr>
          <p:nvPr>
            <p:ph type="title"/>
          </p:nvPr>
        </p:nvSpPr>
        <p:spPr>
          <a:xfrm>
            <a:off x="969698" y="144889"/>
            <a:ext cx="8174302" cy="535214"/>
          </a:xfrm>
          <a:prstGeom prst="rect">
            <a:avLst/>
          </a:prstGeom>
        </p:spPr>
        <p:txBody>
          <a:bodyPr spcFirstLastPara="1" wrap="square" lIns="91425" tIns="91425" rIns="91425" bIns="91425" anchor="ctr" anchorCtr="0">
            <a:noAutofit/>
          </a:bodyPr>
          <a:lstStyle/>
          <a:p>
            <a:pPr lvl="0"/>
            <a:r>
              <a:rPr lang="el-GR" sz="3000" dirty="0">
                <a:latin typeface="+mj-lt"/>
              </a:rPr>
              <a:t>Πηγές </a:t>
            </a:r>
            <a:r>
              <a:rPr lang="el-GR" dirty="0">
                <a:latin typeface="+mj-lt"/>
              </a:rPr>
              <a:t>ελέγχου: ΠΣΚΕ και ΟΠΣΚΕ</a:t>
            </a:r>
          </a:p>
        </p:txBody>
      </p:sp>
      <p:sp>
        <p:nvSpPr>
          <p:cNvPr id="14" name="TextBox 13">
            <a:extLst>
              <a:ext uri="{FF2B5EF4-FFF2-40B4-BE49-F238E27FC236}">
                <a16:creationId xmlns:a16="http://schemas.microsoft.com/office/drawing/2014/main" id="{1E085677-D436-3CAC-A804-630A91312318}"/>
              </a:ext>
            </a:extLst>
          </p:cNvPr>
          <p:cNvSpPr txBox="1"/>
          <p:nvPr/>
        </p:nvSpPr>
        <p:spPr>
          <a:xfrm>
            <a:off x="0" y="920857"/>
            <a:ext cx="8983133" cy="3739998"/>
          </a:xfrm>
          <a:prstGeom prst="rect">
            <a:avLst/>
          </a:prstGeom>
          <a:noFill/>
        </p:spPr>
        <p:txBody>
          <a:bodyPr wrap="square">
            <a:spAutoFit/>
          </a:bodyPr>
          <a:lstStyle/>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Τι υποστηρίζει: αναζήτηση προτάσεων, συμβάσεων και παραστατικών ανά ΑΦΜ, με στοιχεία πρότασης, δαπάνης, προμηθευτή, ποσού και ημερομηνίας, για διασταύρωση με ΟΠΣΑΑ/ΟΠΣΚΑΠ και λοιπές πηγές.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Νομική/θεσμική βάση: ν. 4314/2014 για το ΠΣΚΕ της περιόδου 2014–2020 και άρθρο 56 ν. 4914/2022, όπως ισχύει, για το ΟΠΣΚΕ και τη συνέχιση λειτουργίας του υφιστάμενου ΠΣΚΕ.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Διαλειτουργικότητα: αξιοποίηση ειδικών διαδικτυακών υπηρεσιών για δευτερογενή άντληση δεδομένων του ΠΣΚΕ, με τεχνική υλοποίηση και υποστήριξη από τη ΜΟΔ Α.Ε. και συνεργασία με την ΕΥΔ Προγράμματος «Ανταγωνιστικότητα». </a:t>
            </a:r>
          </a:p>
          <a:p>
            <a:pPr marL="285750" lvl="0" indent="-285750">
              <a:lnSpc>
                <a:spcPct val="150000"/>
              </a:lnSpc>
              <a:buFont typeface="Wingdings" panose="05000000000000000000" pitchFamily="2" charset="2"/>
              <a:buChar char="ü"/>
            </a:pPr>
            <a:r>
              <a:rPr lang="el-GR" sz="1600" dirty="0" err="1">
                <a:solidFill>
                  <a:schemeClr val="tx1"/>
                </a:solidFill>
                <a:latin typeface="Arial" panose="020B0604020202020204" pitchFamily="34" charset="0"/>
              </a:rPr>
              <a:t>Προτεραιοποίηση</a:t>
            </a:r>
            <a:r>
              <a:rPr lang="el-GR" sz="1600" dirty="0">
                <a:solidFill>
                  <a:schemeClr val="tx1"/>
                </a:solidFill>
                <a:latin typeface="Arial" panose="020B0604020202020204" pitchFamily="34" charset="0"/>
              </a:rPr>
              <a:t>, καθώς καλύπτει κατηγορίες πράξεων με αυξημένο κίνδυνο επικάλυψης χρηματοδότησης, ιδίως ιδιωτικές επενδύσεις και ενισχύσεις επιχειρήσεων.</a:t>
            </a:r>
          </a:p>
        </p:txBody>
      </p:sp>
    </p:spTree>
    <p:extLst>
      <p:ext uri="{BB962C8B-B14F-4D97-AF65-F5344CB8AC3E}">
        <p14:creationId xmlns:p14="http://schemas.microsoft.com/office/powerpoint/2010/main" val="39249130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4F444B66-956D-94E1-A32F-15397FF0BF6F}"/>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0E05BBB9-A9C9-2EFB-2D6D-29C0C025D6C4}"/>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0E23DB4D-2225-4275-B72E-04FE60EED5BB}"/>
              </a:ext>
            </a:extLst>
          </p:cNvPr>
          <p:cNvSpPr txBox="1">
            <a:spLocks noGrp="1"/>
          </p:cNvSpPr>
          <p:nvPr>
            <p:ph type="title"/>
          </p:nvPr>
        </p:nvSpPr>
        <p:spPr>
          <a:xfrm>
            <a:off x="969698" y="144889"/>
            <a:ext cx="8174302" cy="535214"/>
          </a:xfrm>
          <a:prstGeom prst="rect">
            <a:avLst/>
          </a:prstGeom>
        </p:spPr>
        <p:txBody>
          <a:bodyPr spcFirstLastPara="1" wrap="square" lIns="91425" tIns="91425" rIns="91425" bIns="91425" anchor="ctr" anchorCtr="0">
            <a:noAutofit/>
          </a:bodyPr>
          <a:lstStyle/>
          <a:p>
            <a:pPr lvl="0"/>
            <a:r>
              <a:rPr lang="el-GR" sz="3000" dirty="0">
                <a:latin typeface="+mj-lt"/>
              </a:rPr>
              <a:t>Πηγές </a:t>
            </a:r>
            <a:r>
              <a:rPr lang="el-GR" dirty="0">
                <a:latin typeface="+mj-lt"/>
              </a:rPr>
              <a:t>ελέγχου: Κρατικές ενισχύσεις και </a:t>
            </a:r>
            <a:r>
              <a:rPr lang="en-US" dirty="0">
                <a:latin typeface="+mj-lt"/>
              </a:rPr>
              <a:t>Transparency</a:t>
            </a:r>
            <a:endParaRPr lang="el-GR" dirty="0">
              <a:latin typeface="+mj-lt"/>
            </a:endParaRPr>
          </a:p>
        </p:txBody>
      </p:sp>
      <p:sp>
        <p:nvSpPr>
          <p:cNvPr id="14" name="TextBox 13">
            <a:extLst>
              <a:ext uri="{FF2B5EF4-FFF2-40B4-BE49-F238E27FC236}">
                <a16:creationId xmlns:a16="http://schemas.microsoft.com/office/drawing/2014/main" id="{34B8E322-ABB4-153E-7A76-5385E39C42E0}"/>
              </a:ext>
            </a:extLst>
          </p:cNvPr>
          <p:cNvSpPr txBox="1"/>
          <p:nvPr/>
        </p:nvSpPr>
        <p:spPr>
          <a:xfrm>
            <a:off x="0" y="920857"/>
            <a:ext cx="8771467" cy="3616888"/>
          </a:xfrm>
          <a:prstGeom prst="rect">
            <a:avLst/>
          </a:prstGeom>
          <a:noFill/>
        </p:spPr>
        <p:txBody>
          <a:bodyPr wrap="square">
            <a:spAutoFit/>
          </a:bodyPr>
          <a:lstStyle/>
          <a:p>
            <a:pPr lvl="0">
              <a:lnSpc>
                <a:spcPct val="150000"/>
              </a:lnSpc>
            </a:pPr>
            <a:r>
              <a:rPr lang="el-GR" sz="1600" b="1" dirty="0">
                <a:solidFill>
                  <a:schemeClr val="tx1"/>
                </a:solidFill>
                <a:latin typeface="Arial" panose="020B0604020202020204" pitchFamily="34" charset="0"/>
                <a:hlinkClick r:id="rId4"/>
              </a:rPr>
              <a:t>ΠΣΣΚΕΗΣ – εθνικά δεδομένα</a:t>
            </a:r>
            <a:endParaRPr lang="el-GR" sz="1600" b="1" dirty="0">
              <a:solidFill>
                <a:schemeClr val="tx1"/>
              </a:solidFill>
              <a:latin typeface="Arial" panose="020B0604020202020204" pitchFamily="34" charset="0"/>
            </a:endParaRPr>
          </a:p>
          <a:p>
            <a:pPr marL="285750" lvl="0" indent="-285750">
              <a:buFont typeface="Wingdings" panose="05000000000000000000" pitchFamily="2" charset="2"/>
              <a:buChar char="ü"/>
            </a:pPr>
            <a:r>
              <a:rPr lang="el-GR" sz="1600" dirty="0">
                <a:solidFill>
                  <a:schemeClr val="tx1"/>
                </a:solidFill>
                <a:latin typeface="Arial" panose="020B0604020202020204" pitchFamily="34" charset="0"/>
              </a:rPr>
              <a:t>Νομική βάση: άρθρο 57 ν. 4914/2022 και πλαίσιο εφαρμογής για το Εθνικό Κεντρικό Μητρώο ενισχύσεων ήσσονος σημασίας.</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Αναζήτηση ενισχύσεων και ενισχύσεων ήσσονος σημασίας με βάση τον ΑΦΜ.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Προβολή μέτρου, φορέα χορήγησης, νομικής βάσης, ημερομηνίας και ποσού. </a:t>
            </a:r>
          </a:p>
          <a:p>
            <a:pPr lvl="0">
              <a:lnSpc>
                <a:spcPct val="150000"/>
              </a:lnSpc>
            </a:pPr>
            <a:endParaRPr lang="el-GR" sz="1600" b="1" dirty="0">
              <a:solidFill>
                <a:schemeClr val="tx1"/>
              </a:solidFill>
              <a:latin typeface="Arial" panose="020B0604020202020204" pitchFamily="34" charset="0"/>
            </a:endParaRPr>
          </a:p>
          <a:p>
            <a:pPr lvl="0">
              <a:lnSpc>
                <a:spcPct val="150000"/>
              </a:lnSpc>
            </a:pPr>
            <a:r>
              <a:rPr lang="el-GR" sz="1600" b="1" dirty="0">
                <a:solidFill>
                  <a:schemeClr val="tx1"/>
                </a:solidFill>
                <a:latin typeface="Arial" panose="020B0604020202020204" pitchFamily="34" charset="0"/>
                <a:hlinkClick r:id="rId5"/>
              </a:rPr>
              <a:t>Ευρωπαϊκή πλατφόρμα </a:t>
            </a:r>
            <a:r>
              <a:rPr lang="el-GR" sz="1600" b="1" dirty="0" err="1">
                <a:solidFill>
                  <a:schemeClr val="tx1"/>
                </a:solidFill>
                <a:latin typeface="Arial" panose="020B0604020202020204" pitchFamily="34" charset="0"/>
                <a:hlinkClick r:id="rId5"/>
              </a:rPr>
              <a:t>Transparency</a:t>
            </a:r>
            <a:endParaRPr lang="el-GR" sz="1600" b="1" dirty="0">
              <a:solidFill>
                <a:schemeClr val="tx1"/>
              </a:solidFill>
              <a:latin typeface="Arial" panose="020B0604020202020204" pitchFamily="34" charset="0"/>
            </a:endParaRPr>
          </a:p>
          <a:p>
            <a:pPr marL="285750" lvl="0" indent="-285750">
              <a:buFont typeface="Wingdings" panose="05000000000000000000" pitchFamily="2" charset="2"/>
              <a:buChar char="ü"/>
            </a:pPr>
            <a:r>
              <a:rPr lang="el-GR" sz="1600" dirty="0">
                <a:solidFill>
                  <a:schemeClr val="tx1"/>
                </a:solidFill>
                <a:latin typeface="Arial" panose="020B0604020202020204" pitchFamily="34" charset="0"/>
              </a:rPr>
              <a:t>Νομική βάση: υποχρεώσεις δημοσιοποίησης μεμονωμένων κρατικών ενισχύσεων βάσει του Κανονισμού (ΕΕ) 651/2014 και των αντίστοιχων τομεακών κανονισμών.</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Αναζήτηση δημοσιευμένων μεμονωμένων κρατικών ενισχύσεων στα κράτη μέλη.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Προβολή δικαιούχου, καθεστώτος, σκοπού, μέσου ενίσχυσης και ποσού. </a:t>
            </a:r>
          </a:p>
        </p:txBody>
      </p:sp>
    </p:spTree>
    <p:extLst>
      <p:ext uri="{BB962C8B-B14F-4D97-AF65-F5344CB8AC3E}">
        <p14:creationId xmlns:p14="http://schemas.microsoft.com/office/powerpoint/2010/main" val="151540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0D647E56-B8BD-1190-3914-9F84A28F140F}"/>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0A5C192C-F23A-0DC2-F137-48DD9D9FB522}"/>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E78CDD50-6B46-F19B-A0C5-DD5E499BC774}"/>
              </a:ext>
            </a:extLst>
          </p:cNvPr>
          <p:cNvSpPr txBox="1">
            <a:spLocks noGrp="1"/>
          </p:cNvSpPr>
          <p:nvPr>
            <p:ph type="title"/>
          </p:nvPr>
        </p:nvSpPr>
        <p:spPr>
          <a:xfrm>
            <a:off x="969698" y="144889"/>
            <a:ext cx="8174302" cy="535214"/>
          </a:xfrm>
          <a:prstGeom prst="rect">
            <a:avLst/>
          </a:prstGeom>
        </p:spPr>
        <p:txBody>
          <a:bodyPr spcFirstLastPara="1" wrap="square" lIns="91425" tIns="91425" rIns="91425" bIns="91425" anchor="ctr" anchorCtr="0">
            <a:noAutofit/>
          </a:bodyPr>
          <a:lstStyle/>
          <a:p>
            <a:pPr lvl="0"/>
            <a:r>
              <a:rPr lang="el-GR" sz="3000" dirty="0">
                <a:latin typeface="+mj-lt"/>
              </a:rPr>
              <a:t>Πηγές </a:t>
            </a:r>
            <a:r>
              <a:rPr lang="el-GR" dirty="0">
                <a:latin typeface="+mj-lt"/>
              </a:rPr>
              <a:t>ελέγχου: Διαύγεια και ΚΗΜΔΗΣ</a:t>
            </a:r>
          </a:p>
        </p:txBody>
      </p:sp>
      <p:sp>
        <p:nvSpPr>
          <p:cNvPr id="14" name="TextBox 13">
            <a:extLst>
              <a:ext uri="{FF2B5EF4-FFF2-40B4-BE49-F238E27FC236}">
                <a16:creationId xmlns:a16="http://schemas.microsoft.com/office/drawing/2014/main" id="{69E0FFEB-47C3-D2F9-97FC-CF9F0510F68A}"/>
              </a:ext>
            </a:extLst>
          </p:cNvPr>
          <p:cNvSpPr txBox="1"/>
          <p:nvPr/>
        </p:nvSpPr>
        <p:spPr>
          <a:xfrm>
            <a:off x="0" y="920857"/>
            <a:ext cx="8890000" cy="3398110"/>
          </a:xfrm>
          <a:prstGeom prst="rect">
            <a:avLst/>
          </a:prstGeom>
          <a:noFill/>
        </p:spPr>
        <p:txBody>
          <a:bodyPr wrap="square">
            <a:spAutoFit/>
          </a:bodyPr>
          <a:lstStyle/>
          <a:p>
            <a:pPr marL="285750" lvl="0" indent="-285750">
              <a:lnSpc>
                <a:spcPct val="150000"/>
              </a:lnSpc>
              <a:buFont typeface="Wingdings" panose="05000000000000000000" pitchFamily="2" charset="2"/>
              <a:buChar char="ü"/>
            </a:pPr>
            <a:r>
              <a:rPr lang="el-GR" sz="1450" dirty="0">
                <a:solidFill>
                  <a:schemeClr val="tx1"/>
                </a:solidFill>
                <a:latin typeface="Arial" panose="020B0604020202020204" pitchFamily="34" charset="0"/>
              </a:rPr>
              <a:t>Αξιοποίηση δημόσια διαθέσιμων διοικητικών δεδομένων ως συμπληρωματικής πηγής διασταύρωσης. </a:t>
            </a:r>
          </a:p>
          <a:p>
            <a:pPr marL="285750" lvl="0" indent="-285750">
              <a:lnSpc>
                <a:spcPct val="150000"/>
              </a:lnSpc>
              <a:buFont typeface="Wingdings" panose="05000000000000000000" pitchFamily="2" charset="2"/>
              <a:buChar char="ü"/>
            </a:pPr>
            <a:r>
              <a:rPr lang="el-GR" sz="1450" dirty="0">
                <a:solidFill>
                  <a:schemeClr val="tx1"/>
                </a:solidFill>
                <a:latin typeface="Arial" panose="020B0604020202020204" pitchFamily="34" charset="0"/>
              </a:rPr>
              <a:t>Ανασύσταση του ιστορικού μιας πράξης μετά την αρχική έγκριση μέχρι και τροποποιήσεις, </a:t>
            </a:r>
            <a:r>
              <a:rPr lang="el-GR" sz="1450" dirty="0" err="1">
                <a:solidFill>
                  <a:schemeClr val="tx1"/>
                </a:solidFill>
                <a:latin typeface="Arial" panose="020B0604020202020204" pitchFamily="34" charset="0"/>
              </a:rPr>
              <a:t>απεντάξεις</a:t>
            </a:r>
            <a:r>
              <a:rPr lang="el-GR" sz="1450" dirty="0">
                <a:solidFill>
                  <a:schemeClr val="tx1"/>
                </a:solidFill>
                <a:latin typeface="Arial" panose="020B0604020202020204" pitchFamily="34" charset="0"/>
              </a:rPr>
              <a:t>, μεταβολές προϋπολογισμού, συμβάσεις, αναθέσεις και αποφάσεις πληρωμής. </a:t>
            </a:r>
          </a:p>
          <a:p>
            <a:pPr marL="285750" lvl="0" indent="-285750">
              <a:lnSpc>
                <a:spcPct val="150000"/>
              </a:lnSpc>
              <a:buFont typeface="Wingdings" panose="05000000000000000000" pitchFamily="2" charset="2"/>
              <a:buChar char="ü"/>
            </a:pPr>
            <a:r>
              <a:rPr lang="el-GR" sz="1450" dirty="0">
                <a:solidFill>
                  <a:schemeClr val="tx1"/>
                </a:solidFill>
                <a:latin typeface="Arial" panose="020B0604020202020204" pitchFamily="34" charset="0"/>
              </a:rPr>
              <a:t>Συσχέτιση αποφάσεων με ΑΦΜ, δικαιούχο, φορέα, ποσό, φυσικό αντικείμενο και χρονική περίοδο. </a:t>
            </a:r>
          </a:p>
          <a:p>
            <a:pPr marL="285750" lvl="0" indent="-285750">
              <a:lnSpc>
                <a:spcPct val="150000"/>
              </a:lnSpc>
              <a:buFont typeface="Wingdings" panose="05000000000000000000" pitchFamily="2" charset="2"/>
              <a:buChar char="ü"/>
            </a:pPr>
            <a:r>
              <a:rPr lang="el-GR" sz="1450" dirty="0">
                <a:solidFill>
                  <a:schemeClr val="tx1"/>
                </a:solidFill>
                <a:latin typeface="Arial" panose="020B0604020202020204" pitchFamily="34" charset="0"/>
              </a:rPr>
              <a:t>Δευτερογενής άντληση και εμπλουτισμός δεδομένων όταν η απαιτούμενη πληροφορία δεν διατίθεται απευθείας από το αρχικό πληροφοριακό σύστημα. </a:t>
            </a:r>
          </a:p>
          <a:p>
            <a:pPr marL="285750" lvl="0" indent="-285750">
              <a:lnSpc>
                <a:spcPct val="150000"/>
              </a:lnSpc>
              <a:buFont typeface="Wingdings" panose="05000000000000000000" pitchFamily="2" charset="2"/>
              <a:buChar char="ü"/>
            </a:pPr>
            <a:r>
              <a:rPr lang="el-GR" sz="1450" dirty="0">
                <a:solidFill>
                  <a:schemeClr val="tx1"/>
                </a:solidFill>
                <a:latin typeface="Arial" panose="020B0604020202020204" pitchFamily="34" charset="0"/>
              </a:rPr>
              <a:t>Αναζήτηση όχι μόνο με βάση τον τίτλο, αλλά και μέσα στο περιεχόμενο και τα συνημμένα έγγραφα των δημοσιευμένων πράξεων. </a:t>
            </a:r>
          </a:p>
          <a:p>
            <a:pPr marL="285750" lvl="0" indent="-285750">
              <a:lnSpc>
                <a:spcPct val="150000"/>
              </a:lnSpc>
              <a:buFont typeface="Wingdings" panose="05000000000000000000" pitchFamily="2" charset="2"/>
              <a:buChar char="ü"/>
            </a:pPr>
            <a:r>
              <a:rPr lang="el-GR" sz="1450" dirty="0">
                <a:solidFill>
                  <a:schemeClr val="tx1"/>
                </a:solidFill>
                <a:latin typeface="Arial" panose="020B0604020202020204" pitchFamily="34" charset="0"/>
              </a:rPr>
              <a:t>Συμπληρωματική πηγή ελέγχου, με περιορισμούς που απορρέουν από ελλιπή μεταδεδομένα, διαφορετικές μορφές δημοσίευσης και μη </a:t>
            </a:r>
            <a:r>
              <a:rPr lang="el-GR" sz="1450" dirty="0" err="1">
                <a:solidFill>
                  <a:schemeClr val="tx1"/>
                </a:solidFill>
                <a:latin typeface="Arial" panose="020B0604020202020204" pitchFamily="34" charset="0"/>
              </a:rPr>
              <a:t>μηχαναγνώσιμα</a:t>
            </a:r>
            <a:r>
              <a:rPr lang="el-GR" sz="1450" dirty="0">
                <a:solidFill>
                  <a:schemeClr val="tx1"/>
                </a:solidFill>
                <a:latin typeface="Arial" panose="020B0604020202020204" pitchFamily="34" charset="0"/>
              </a:rPr>
              <a:t> έγγραφα.</a:t>
            </a:r>
          </a:p>
        </p:txBody>
      </p:sp>
    </p:spTree>
    <p:extLst>
      <p:ext uri="{BB962C8B-B14F-4D97-AF65-F5344CB8AC3E}">
        <p14:creationId xmlns:p14="http://schemas.microsoft.com/office/powerpoint/2010/main" val="33841901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8BBBE9D5-C740-5141-0E2C-A0657D3745FE}"/>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05DE6533-548E-DC27-2628-1AE9D787BEAC}"/>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54CF3279-1DE4-1EAA-DE0C-90BBB9A86FF3}"/>
              </a:ext>
            </a:extLst>
          </p:cNvPr>
          <p:cNvSpPr txBox="1">
            <a:spLocks noGrp="1"/>
          </p:cNvSpPr>
          <p:nvPr>
            <p:ph type="title"/>
          </p:nvPr>
        </p:nvSpPr>
        <p:spPr>
          <a:xfrm>
            <a:off x="969698" y="144889"/>
            <a:ext cx="8174302" cy="535214"/>
          </a:xfrm>
          <a:prstGeom prst="rect">
            <a:avLst/>
          </a:prstGeom>
        </p:spPr>
        <p:txBody>
          <a:bodyPr spcFirstLastPara="1" wrap="square" lIns="91425" tIns="91425" rIns="91425" bIns="91425" anchor="ctr" anchorCtr="0">
            <a:noAutofit/>
          </a:bodyPr>
          <a:lstStyle/>
          <a:p>
            <a:pPr lvl="0"/>
            <a:r>
              <a:rPr lang="el-GR" sz="3000" dirty="0">
                <a:latin typeface="+mj-lt"/>
              </a:rPr>
              <a:t>Πηγές </a:t>
            </a:r>
            <a:r>
              <a:rPr lang="el-GR" dirty="0">
                <a:latin typeface="+mj-lt"/>
              </a:rPr>
              <a:t>ελέγχου: </a:t>
            </a:r>
            <a:r>
              <a:rPr lang="en-US" dirty="0">
                <a:latin typeface="+mj-lt"/>
              </a:rPr>
              <a:t>Kohesio</a:t>
            </a:r>
            <a:endParaRPr lang="el-GR" dirty="0">
              <a:latin typeface="+mj-lt"/>
            </a:endParaRPr>
          </a:p>
        </p:txBody>
      </p:sp>
      <p:sp>
        <p:nvSpPr>
          <p:cNvPr id="14" name="TextBox 13">
            <a:extLst>
              <a:ext uri="{FF2B5EF4-FFF2-40B4-BE49-F238E27FC236}">
                <a16:creationId xmlns:a16="http://schemas.microsoft.com/office/drawing/2014/main" id="{BC16EC78-30AA-9428-7766-AA92DDBB0AFA}"/>
              </a:ext>
            </a:extLst>
          </p:cNvPr>
          <p:cNvSpPr txBox="1"/>
          <p:nvPr/>
        </p:nvSpPr>
        <p:spPr>
          <a:xfrm>
            <a:off x="84667" y="920857"/>
            <a:ext cx="8906933" cy="3607206"/>
          </a:xfrm>
          <a:prstGeom prst="rect">
            <a:avLst/>
          </a:prstGeom>
          <a:noFill/>
        </p:spPr>
        <p:txBody>
          <a:bodyPr wrap="square">
            <a:spAutoFit/>
          </a:bodyPr>
          <a:lstStyle/>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hlinkClick r:id="rId4"/>
              </a:rPr>
              <a:t>Ενιαία πηγή ανοικτών δεδομένων</a:t>
            </a:r>
            <a:r>
              <a:rPr lang="el-GR" dirty="0">
                <a:solidFill>
                  <a:schemeClr val="tx1"/>
                </a:solidFill>
                <a:latin typeface="Arial" panose="020B0604020202020204" pitchFamily="34" charset="0"/>
              </a:rPr>
              <a:t> για πράξεις Ταμείων της Πολιτικής Συνοχής. </a:t>
            </a:r>
          </a:p>
          <a:p>
            <a:pPr marL="28575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Νομική βάση ανοικτών δεδομένων: για την περίοδο 2014–2020, άρθρο 115 και Παράρτημα XII του Κανονισμού (ΕΕ) 1303/2013· για την περίοδο 2021–2027, άρθρα 46 και 49 παρ. 3–5 του Κανονισμού (ΕΕ) 2021/1060, σε συνδυασμό με την Οδηγία (ΕΕ) 2019/1024 για τα ανοικτά δεδομένα και την περαιτέρω χρήση πληροφοριών του δημόσιου τομέα.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Παρέχει στοιχεία για δικαιούχο, πρόγραμμα, Ταμείο, τίτλο πράξης, τόπο υλοποίησης, συνολικό κόστος και </a:t>
            </a:r>
            <a:r>
              <a:rPr lang="el-GR" dirty="0" err="1">
                <a:solidFill>
                  <a:schemeClr val="tx1"/>
                </a:solidFill>
                <a:latin typeface="Arial" panose="020B0604020202020204" pitchFamily="34" charset="0"/>
              </a:rPr>
              <a:t>ενωσιακή</a:t>
            </a:r>
            <a:r>
              <a:rPr lang="el-GR" dirty="0">
                <a:solidFill>
                  <a:schemeClr val="tx1"/>
                </a:solidFill>
                <a:latin typeface="Arial" panose="020B0604020202020204" pitchFamily="34" charset="0"/>
              </a:rPr>
              <a:t> χρηματοδότηση.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Επιτρέπει </a:t>
            </a:r>
            <a:r>
              <a:rPr lang="el-GR" dirty="0" err="1">
                <a:solidFill>
                  <a:schemeClr val="tx1"/>
                </a:solidFill>
                <a:latin typeface="Arial" panose="020B0604020202020204" pitchFamily="34" charset="0"/>
              </a:rPr>
              <a:t>διατομεακό</a:t>
            </a:r>
            <a:r>
              <a:rPr lang="el-GR" dirty="0">
                <a:solidFill>
                  <a:schemeClr val="tx1"/>
                </a:solidFill>
                <a:latin typeface="Arial" panose="020B0604020202020204" pitchFamily="34" charset="0"/>
              </a:rPr>
              <a:t> και </a:t>
            </a:r>
            <a:r>
              <a:rPr lang="el-GR" dirty="0" err="1">
                <a:solidFill>
                  <a:schemeClr val="tx1"/>
                </a:solidFill>
                <a:latin typeface="Arial" panose="020B0604020202020204" pitchFamily="34" charset="0"/>
              </a:rPr>
              <a:t>διαπρογραμματικό</a:t>
            </a:r>
            <a:r>
              <a:rPr lang="el-GR" dirty="0">
                <a:solidFill>
                  <a:schemeClr val="tx1"/>
                </a:solidFill>
                <a:latin typeface="Arial" panose="020B0604020202020204" pitchFamily="34" charset="0"/>
              </a:rPr>
              <a:t> έλεγχο, συμπληρώνοντας τα δεδομένα των εθνικών πληροφοριακών συστημάτων.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Περιορισμοί: χρονική υστέρηση ενημέρωσης, συνοπτικό επίπεδο πληροφορίας και απουσία πλήρους διοικητικού ιστορικού.</a:t>
            </a:r>
          </a:p>
        </p:txBody>
      </p:sp>
    </p:spTree>
    <p:extLst>
      <p:ext uri="{BB962C8B-B14F-4D97-AF65-F5344CB8AC3E}">
        <p14:creationId xmlns:p14="http://schemas.microsoft.com/office/powerpoint/2010/main" val="39903565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7D730DD5-81EE-19D1-32ED-E949D4044778}"/>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E4F9B78F-1C22-20B3-15C3-4B54731A4868}"/>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618E578E-4F79-3252-296E-3BECEF7E3933}"/>
              </a:ext>
            </a:extLst>
          </p:cNvPr>
          <p:cNvSpPr txBox="1">
            <a:spLocks noGrp="1"/>
          </p:cNvSpPr>
          <p:nvPr>
            <p:ph type="title"/>
          </p:nvPr>
        </p:nvSpPr>
        <p:spPr>
          <a:xfrm>
            <a:off x="969698" y="144889"/>
            <a:ext cx="8174302" cy="535214"/>
          </a:xfrm>
          <a:prstGeom prst="rect">
            <a:avLst/>
          </a:prstGeom>
        </p:spPr>
        <p:txBody>
          <a:bodyPr spcFirstLastPara="1" wrap="square" lIns="91425" tIns="91425" rIns="91425" bIns="91425" anchor="ctr" anchorCtr="0">
            <a:noAutofit/>
          </a:bodyPr>
          <a:lstStyle/>
          <a:p>
            <a:pPr lvl="0"/>
            <a:r>
              <a:rPr lang="el-GR" sz="3000" dirty="0">
                <a:latin typeface="+mj-lt"/>
              </a:rPr>
              <a:t>Πηγές </a:t>
            </a:r>
            <a:r>
              <a:rPr lang="el-GR" dirty="0">
                <a:latin typeface="+mj-lt"/>
              </a:rPr>
              <a:t>ελέγχου: ΕΡΓΑΝΗ</a:t>
            </a:r>
          </a:p>
        </p:txBody>
      </p:sp>
      <p:sp>
        <p:nvSpPr>
          <p:cNvPr id="14" name="TextBox 13">
            <a:extLst>
              <a:ext uri="{FF2B5EF4-FFF2-40B4-BE49-F238E27FC236}">
                <a16:creationId xmlns:a16="http://schemas.microsoft.com/office/drawing/2014/main" id="{7C8AABAA-129B-BEA8-4042-798E939BCA35}"/>
              </a:ext>
            </a:extLst>
          </p:cNvPr>
          <p:cNvSpPr txBox="1"/>
          <p:nvPr/>
        </p:nvSpPr>
        <p:spPr>
          <a:xfrm>
            <a:off x="93134" y="920857"/>
            <a:ext cx="8493306" cy="3370666"/>
          </a:xfrm>
          <a:prstGeom prst="rect">
            <a:avLst/>
          </a:prstGeom>
          <a:noFill/>
        </p:spPr>
        <p:txBody>
          <a:bodyPr wrap="square">
            <a:spAutoFit/>
          </a:bodyPr>
          <a:lstStyle/>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Αξιοποίηση στοιχείων του ΠΣ ΕΡΓΑΝΗ μέσω του Κέντρου Διαλειτουργικότητας (ΚΕΔ), με αναζήτηση βάσει ΑΦΜ εργαζομένου. Παρέχεται εικόνα για εργαζόμενο, εργοδότη, χρονική περίοδο και είδος εργασιακής σχέσης, καθώς και για τις μεταβολές της απασχόλησης.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Δυνατότητα εντοπισμού παράλληλων ή επικαλυπτόμενων σχέσεων εργασίας και ελέγχου της πραγματικής διαθεσιμότητας του δηλωθέντος προσωπικού.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Διασταύρωση με χρονοχρεώσεις, </a:t>
            </a:r>
            <a:r>
              <a:rPr lang="el-GR" sz="1600" dirty="0" err="1">
                <a:solidFill>
                  <a:schemeClr val="tx1"/>
                </a:solidFill>
                <a:latin typeface="Arial" panose="020B0604020202020204" pitchFamily="34" charset="0"/>
              </a:rPr>
              <a:t>παρουσιολόγια</a:t>
            </a:r>
            <a:r>
              <a:rPr lang="el-GR" sz="1600" dirty="0">
                <a:solidFill>
                  <a:schemeClr val="tx1"/>
                </a:solidFill>
                <a:latin typeface="Arial" panose="020B0604020202020204" pitchFamily="34" charset="0"/>
              </a:rPr>
              <a:t>, μισθοδοσία και δηλωθείσες δαπάνες προσωπικού, ιδίως όταν το ίδιο πρόσωπο εμφανίζεται σε περισσότερες πράξεις.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Δικαίωμα ελέγχου όσοι φορείς έχουν αρμοδιότητα σε δράσεις με δαπάνες απασχόλησης</a:t>
            </a:r>
          </a:p>
        </p:txBody>
      </p:sp>
    </p:spTree>
    <p:extLst>
      <p:ext uri="{BB962C8B-B14F-4D97-AF65-F5344CB8AC3E}">
        <p14:creationId xmlns:p14="http://schemas.microsoft.com/office/powerpoint/2010/main" val="29815521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6BA3646E-073D-8D56-4B58-E6D3A0AD7E3D}"/>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ED5258F2-D503-10CF-D95C-8A41F1AC166C}"/>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B3B47852-A492-AC76-6469-3F7E441026EE}"/>
              </a:ext>
            </a:extLst>
          </p:cNvPr>
          <p:cNvSpPr txBox="1">
            <a:spLocks noGrp="1"/>
          </p:cNvSpPr>
          <p:nvPr>
            <p:ph type="title"/>
          </p:nvPr>
        </p:nvSpPr>
        <p:spPr>
          <a:xfrm>
            <a:off x="758282" y="144889"/>
            <a:ext cx="8174302" cy="53521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sz="3000" dirty="0">
                <a:latin typeface="+mj-lt"/>
              </a:rPr>
              <a:t>Έλεγχος σε επίπεδο ΑΦΜ</a:t>
            </a:r>
          </a:p>
        </p:txBody>
      </p:sp>
      <p:sp>
        <p:nvSpPr>
          <p:cNvPr id="14" name="TextBox 13">
            <a:extLst>
              <a:ext uri="{FF2B5EF4-FFF2-40B4-BE49-F238E27FC236}">
                <a16:creationId xmlns:a16="http://schemas.microsoft.com/office/drawing/2014/main" id="{8AF0BE9B-1CE0-3DD3-730C-8067B6C3B4B5}"/>
              </a:ext>
            </a:extLst>
          </p:cNvPr>
          <p:cNvSpPr txBox="1"/>
          <p:nvPr/>
        </p:nvSpPr>
        <p:spPr>
          <a:xfrm>
            <a:off x="758282" y="680103"/>
            <a:ext cx="7462851" cy="3001334"/>
          </a:xfrm>
          <a:prstGeom prst="rect">
            <a:avLst/>
          </a:prstGeom>
          <a:noFill/>
        </p:spPr>
        <p:txBody>
          <a:bodyPr wrap="square">
            <a:spAutoFit/>
          </a:bodyPr>
          <a:lstStyle/>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Εισαγωγή ΑΦΜ, κωδικού υπόθεσης και σκοπού του ελέγχου.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Ανάκτηση επωνυμίας, νομικής μορφής, κατάστασης, έδρας και επιχειρηματικών σχέσεων.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Διασταύρωση με όλες τις διαθέσιμες πηγές δεδομένων.</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Ομαδοποίηση των αποτελεσμάτων ανά πράξη, πηγή και κατηγορία κινδύνου.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Προβολή ιστορικού ελέγχων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Εξαγωγή αποδεικτικού ελέγχου (</a:t>
            </a:r>
            <a:r>
              <a:rPr lang="en-US" sz="1600" dirty="0">
                <a:solidFill>
                  <a:schemeClr val="tx1"/>
                </a:solidFill>
                <a:latin typeface="Arial" panose="020B0604020202020204" pitchFamily="34" charset="0"/>
              </a:rPr>
              <a:t>pdf) </a:t>
            </a:r>
            <a:r>
              <a:rPr lang="el-GR" sz="1600" dirty="0">
                <a:solidFill>
                  <a:schemeClr val="tx1"/>
                </a:solidFill>
                <a:latin typeface="Arial" panose="020B0604020202020204" pitchFamily="34" charset="0"/>
              </a:rPr>
              <a:t>και επεξεργάσιμου αρχείου αποτελεσμάτων (</a:t>
            </a:r>
            <a:r>
              <a:rPr lang="en-US" sz="1600" dirty="0">
                <a:solidFill>
                  <a:schemeClr val="tx1"/>
                </a:solidFill>
                <a:latin typeface="Arial" panose="020B0604020202020204" pitchFamily="34" charset="0"/>
              </a:rPr>
              <a:t>xlsx</a:t>
            </a:r>
            <a:r>
              <a:rPr lang="el-GR" sz="1600" dirty="0">
                <a:solidFill>
                  <a:schemeClr val="tx1"/>
                </a:solidFill>
                <a:latin typeface="Arial" panose="020B0604020202020204" pitchFamily="34" charset="0"/>
              </a:rPr>
              <a:t>).</a:t>
            </a:r>
          </a:p>
        </p:txBody>
      </p:sp>
    </p:spTree>
    <p:extLst>
      <p:ext uri="{BB962C8B-B14F-4D97-AF65-F5344CB8AC3E}">
        <p14:creationId xmlns:p14="http://schemas.microsoft.com/office/powerpoint/2010/main" val="24322263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CDC5B902-289C-E297-DBA5-29EC1DECCA92}"/>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892AAC2E-A389-E7FD-881A-5B49F096394E}"/>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BD2A1A91-F7F6-7375-9515-0AD8261EF80D}"/>
              </a:ext>
            </a:extLst>
          </p:cNvPr>
          <p:cNvSpPr txBox="1">
            <a:spLocks noGrp="1"/>
          </p:cNvSpPr>
          <p:nvPr>
            <p:ph type="title"/>
          </p:nvPr>
        </p:nvSpPr>
        <p:spPr>
          <a:xfrm>
            <a:off x="758282" y="144889"/>
            <a:ext cx="8174302" cy="53521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sz="3000" dirty="0">
                <a:latin typeface="+mj-lt"/>
              </a:rPr>
              <a:t>Έλεγχος παραστατικού</a:t>
            </a:r>
          </a:p>
        </p:txBody>
      </p:sp>
      <p:sp>
        <p:nvSpPr>
          <p:cNvPr id="14" name="TextBox 13">
            <a:extLst>
              <a:ext uri="{FF2B5EF4-FFF2-40B4-BE49-F238E27FC236}">
                <a16:creationId xmlns:a16="http://schemas.microsoft.com/office/drawing/2014/main" id="{1F204D88-202B-5329-8E69-B5F3B3276B5D}"/>
              </a:ext>
            </a:extLst>
          </p:cNvPr>
          <p:cNvSpPr txBox="1"/>
          <p:nvPr/>
        </p:nvSpPr>
        <p:spPr>
          <a:xfrm>
            <a:off x="758282" y="773236"/>
            <a:ext cx="7984274" cy="2632003"/>
          </a:xfrm>
          <a:prstGeom prst="rect">
            <a:avLst/>
          </a:prstGeom>
          <a:noFill/>
        </p:spPr>
        <p:txBody>
          <a:bodyPr wrap="square">
            <a:spAutoFit/>
          </a:bodyPr>
          <a:lstStyle/>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Εισαγωγή βασικών στοιχείων ταυτοποίησης παραστατικού με καθολική αναζήτηση.</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Εναλλακτικά, εισαγωγή κωδικού πρότασης ΠΣΚΕ με αυτόματη ανάκτηση και έλεγχο των παραστατικών που συνδέονται με την πρόταση.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Κανονικοποίηση εκδότη, λήπτη, αριθμού, ημερομηνίας και ποσού.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Αποτελεί συνέχεια του ελέγχου σε επίπεδο ΑΦΜ και πρότασης, εφόσον προκύψει αρχική ένδειξη από τις διασταυρώσεις.</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Επαλήθευση πληρωμής, πιστωτικών, παραδοτέου και πραγματικής χρήσης. </a:t>
            </a:r>
          </a:p>
        </p:txBody>
      </p:sp>
    </p:spTree>
    <p:extLst>
      <p:ext uri="{BB962C8B-B14F-4D97-AF65-F5344CB8AC3E}">
        <p14:creationId xmlns:p14="http://schemas.microsoft.com/office/powerpoint/2010/main" val="7440946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2353A780-23F2-A4AC-2C31-EEBE9223002C}"/>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C9CF81D2-8ADC-FA55-927C-2AA8DCB0B57E}"/>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BCCA13C4-CACC-45E5-27F8-5249B3A26338}"/>
              </a:ext>
            </a:extLst>
          </p:cNvPr>
          <p:cNvSpPr txBox="1">
            <a:spLocks noGrp="1"/>
          </p:cNvSpPr>
          <p:nvPr>
            <p:ph type="title"/>
          </p:nvPr>
        </p:nvSpPr>
        <p:spPr>
          <a:xfrm>
            <a:off x="969698" y="144889"/>
            <a:ext cx="8174302" cy="53521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sz="3000" dirty="0">
                <a:latin typeface="+mj-lt"/>
              </a:rPr>
              <a:t>Σκοπός της παρουσίασης</a:t>
            </a:r>
          </a:p>
        </p:txBody>
      </p:sp>
      <p:sp>
        <p:nvSpPr>
          <p:cNvPr id="14" name="TextBox 13">
            <a:extLst>
              <a:ext uri="{FF2B5EF4-FFF2-40B4-BE49-F238E27FC236}">
                <a16:creationId xmlns:a16="http://schemas.microsoft.com/office/drawing/2014/main" id="{5D2A9A82-875F-E13E-F352-49CB87DA9D58}"/>
              </a:ext>
            </a:extLst>
          </p:cNvPr>
          <p:cNvSpPr txBox="1"/>
          <p:nvPr/>
        </p:nvSpPr>
        <p:spPr>
          <a:xfrm>
            <a:off x="969697" y="1114145"/>
            <a:ext cx="7616741" cy="2534027"/>
          </a:xfrm>
          <a:prstGeom prst="rect">
            <a:avLst/>
          </a:prstGeom>
          <a:noFill/>
        </p:spPr>
        <p:txBody>
          <a:bodyPr wrap="square">
            <a:spAutoFit/>
          </a:bodyPr>
          <a:lstStyle/>
          <a:p>
            <a:pPr marL="285750" lvl="0" indent="-285750">
              <a:lnSpc>
                <a:spcPct val="150000"/>
              </a:lnSpc>
              <a:buFont typeface="Wingdings" panose="05000000000000000000" pitchFamily="2" charset="2"/>
              <a:buChar char="ü"/>
            </a:pPr>
            <a:r>
              <a:rPr lang="el-GR" sz="1800" dirty="0">
                <a:solidFill>
                  <a:schemeClr val="tx1"/>
                </a:solidFill>
                <a:latin typeface="Arial" panose="020B0604020202020204" pitchFamily="34" charset="0"/>
              </a:rPr>
              <a:t>Τι συνιστά διπλή χρηματοδότηση</a:t>
            </a:r>
          </a:p>
          <a:p>
            <a:pPr marL="285750" lvl="0" indent="-285750">
              <a:lnSpc>
                <a:spcPct val="150000"/>
              </a:lnSpc>
              <a:buFont typeface="Wingdings" panose="05000000000000000000" pitchFamily="2" charset="2"/>
              <a:buChar char="ü"/>
            </a:pPr>
            <a:r>
              <a:rPr lang="el-GR" sz="1800" dirty="0">
                <a:solidFill>
                  <a:schemeClr val="tx1"/>
                </a:solidFill>
                <a:latin typeface="Arial" panose="020B0604020202020204" pitchFamily="34" charset="0"/>
              </a:rPr>
              <a:t>Ποιες πηγές χρησιμοποιούνται</a:t>
            </a:r>
            <a:endParaRPr lang="en-US" sz="1800" dirty="0">
              <a:solidFill>
                <a:schemeClr val="tx1"/>
              </a:solidFill>
              <a:latin typeface="Arial" panose="020B0604020202020204" pitchFamily="34" charset="0"/>
            </a:endParaRPr>
          </a:p>
          <a:p>
            <a:pPr marL="285750" lvl="0" indent="-285750">
              <a:lnSpc>
                <a:spcPct val="150000"/>
              </a:lnSpc>
              <a:buFont typeface="Wingdings" panose="05000000000000000000" pitchFamily="2" charset="2"/>
              <a:buChar char="ü"/>
            </a:pPr>
            <a:r>
              <a:rPr lang="el-GR" sz="1800" dirty="0">
                <a:solidFill>
                  <a:schemeClr val="tx1"/>
                </a:solidFill>
                <a:latin typeface="Arial" panose="020B0604020202020204" pitchFamily="34" charset="0"/>
              </a:rPr>
              <a:t>Παρουσίαση λειτουργιών </a:t>
            </a:r>
            <a:r>
              <a:rPr lang="en-US" sz="1800" dirty="0" err="1">
                <a:solidFill>
                  <a:schemeClr val="tx1"/>
                </a:solidFill>
                <a:latin typeface="Arial" panose="020B0604020202020204" pitchFamily="34" charset="0"/>
              </a:rPr>
              <a:t>agridoublefunding</a:t>
            </a:r>
            <a:endParaRPr lang="el-GR" sz="1800" dirty="0">
              <a:solidFill>
                <a:schemeClr val="tx1"/>
              </a:solidFill>
              <a:latin typeface="Arial" panose="020B0604020202020204" pitchFamily="34" charset="0"/>
            </a:endParaRPr>
          </a:p>
          <a:p>
            <a:pPr marL="285750" lvl="0" indent="-285750">
              <a:lnSpc>
                <a:spcPct val="150000"/>
              </a:lnSpc>
              <a:buFont typeface="Wingdings" panose="05000000000000000000" pitchFamily="2" charset="2"/>
              <a:buChar char="ü"/>
            </a:pPr>
            <a:r>
              <a:rPr lang="el-GR" sz="1800" dirty="0">
                <a:solidFill>
                  <a:schemeClr val="tx1"/>
                </a:solidFill>
                <a:latin typeface="Arial" panose="020B0604020202020204" pitchFamily="34" charset="0"/>
              </a:rPr>
              <a:t>Περιπτωσιολογία ελέγχων</a:t>
            </a:r>
          </a:p>
          <a:p>
            <a:pPr marL="285750" lvl="0" indent="-285750">
              <a:lnSpc>
                <a:spcPct val="150000"/>
              </a:lnSpc>
              <a:buFont typeface="Wingdings" panose="05000000000000000000" pitchFamily="2" charset="2"/>
              <a:buChar char="ü"/>
            </a:pPr>
            <a:r>
              <a:rPr lang="el-GR" sz="1800" dirty="0">
                <a:solidFill>
                  <a:schemeClr val="tx1"/>
                </a:solidFill>
                <a:latin typeface="Arial" panose="020B0604020202020204" pitchFamily="34" charset="0"/>
              </a:rPr>
              <a:t>Ποια είναι η διαδικασία του ΣΔΕ και πώς κατανέμονται οι αρμοδιότητες</a:t>
            </a:r>
          </a:p>
          <a:p>
            <a:pPr marL="285750" lvl="0" indent="-285750">
              <a:lnSpc>
                <a:spcPct val="150000"/>
              </a:lnSpc>
              <a:buFont typeface="Wingdings" panose="05000000000000000000" pitchFamily="2" charset="2"/>
              <a:buChar char="ü"/>
            </a:pPr>
            <a:r>
              <a:rPr lang="el-GR" sz="1800" dirty="0">
                <a:solidFill>
                  <a:schemeClr val="tx1"/>
                </a:solidFill>
                <a:latin typeface="Arial" panose="020B0604020202020204" pitchFamily="34" charset="0"/>
              </a:rPr>
              <a:t>Πώς διασφαλίζονται η ιχνηλασιμότητα και η προστασία δεδομένων</a:t>
            </a:r>
          </a:p>
        </p:txBody>
      </p:sp>
    </p:spTree>
    <p:extLst>
      <p:ext uri="{BB962C8B-B14F-4D97-AF65-F5344CB8AC3E}">
        <p14:creationId xmlns:p14="http://schemas.microsoft.com/office/powerpoint/2010/main" val="36761113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FC5BCD32-1F91-9AD3-25B1-B737D843BADB}"/>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1C798F6C-705D-1E77-8392-3BEF0DCEF7E3}"/>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CA8BD97A-053A-1DA0-FB7A-49415E30A746}"/>
              </a:ext>
            </a:extLst>
          </p:cNvPr>
          <p:cNvSpPr txBox="1">
            <a:spLocks noGrp="1"/>
          </p:cNvSpPr>
          <p:nvPr>
            <p:ph type="title"/>
          </p:nvPr>
        </p:nvSpPr>
        <p:spPr>
          <a:xfrm>
            <a:off x="609600" y="144889"/>
            <a:ext cx="8458200" cy="535214"/>
          </a:xfrm>
          <a:prstGeom prst="rect">
            <a:avLst/>
          </a:prstGeom>
        </p:spPr>
        <p:txBody>
          <a:bodyPr spcFirstLastPara="1" wrap="square" lIns="91425" tIns="91425" rIns="91425" bIns="91425" anchor="ctr" anchorCtr="0">
            <a:noAutofit/>
          </a:bodyPr>
          <a:lstStyle/>
          <a:p>
            <a:pPr lvl="0"/>
            <a:r>
              <a:rPr lang="el-GR" sz="3000" dirty="0">
                <a:latin typeface="+mj-lt"/>
              </a:rPr>
              <a:t>Έλεγχος παραστατικού</a:t>
            </a:r>
            <a:endParaRPr lang="el-GR" dirty="0">
              <a:latin typeface="+mj-lt"/>
            </a:endParaRPr>
          </a:p>
        </p:txBody>
      </p:sp>
      <p:sp>
        <p:nvSpPr>
          <p:cNvPr id="3" name="Ορθογώνιο: Στρογγύλεμα γωνιών 2">
            <a:extLst>
              <a:ext uri="{FF2B5EF4-FFF2-40B4-BE49-F238E27FC236}">
                <a16:creationId xmlns:a16="http://schemas.microsoft.com/office/drawing/2014/main" id="{7F03EB88-07BE-5107-B09C-18766974A860}"/>
              </a:ext>
            </a:extLst>
          </p:cNvPr>
          <p:cNvSpPr/>
          <p:nvPr/>
        </p:nvSpPr>
        <p:spPr>
          <a:xfrm>
            <a:off x="131498" y="1021080"/>
            <a:ext cx="2390722" cy="356978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sz="2400" dirty="0"/>
          </a:p>
          <a:p>
            <a:pPr algn="ctr"/>
            <a:endParaRPr lang="el-GR" sz="2400" dirty="0"/>
          </a:p>
          <a:p>
            <a:pPr algn="ctr"/>
            <a:endParaRPr lang="el-GR" sz="2400" dirty="0"/>
          </a:p>
        </p:txBody>
      </p:sp>
      <p:sp>
        <p:nvSpPr>
          <p:cNvPr id="6" name="Ορθογώνιο: Στρογγύλεμα γωνιών 5">
            <a:extLst>
              <a:ext uri="{FF2B5EF4-FFF2-40B4-BE49-F238E27FC236}">
                <a16:creationId xmlns:a16="http://schemas.microsoft.com/office/drawing/2014/main" id="{D334DAC0-8856-6B5B-41F2-93DD2514C2F6}"/>
              </a:ext>
            </a:extLst>
          </p:cNvPr>
          <p:cNvSpPr/>
          <p:nvPr/>
        </p:nvSpPr>
        <p:spPr>
          <a:xfrm>
            <a:off x="3146375" y="1025072"/>
            <a:ext cx="2859181" cy="356978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8" name="Ορθογώνιο: Στρογγύλεμα γωνιών 7">
            <a:extLst>
              <a:ext uri="{FF2B5EF4-FFF2-40B4-BE49-F238E27FC236}">
                <a16:creationId xmlns:a16="http://schemas.microsoft.com/office/drawing/2014/main" id="{464B205C-EB40-B93B-4B09-A1D2E6BB6155}"/>
              </a:ext>
            </a:extLst>
          </p:cNvPr>
          <p:cNvSpPr/>
          <p:nvPr/>
        </p:nvSpPr>
        <p:spPr>
          <a:xfrm>
            <a:off x="6621782" y="1059566"/>
            <a:ext cx="2073411" cy="356978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sz="2400" dirty="0"/>
          </a:p>
        </p:txBody>
      </p:sp>
      <p:sp>
        <p:nvSpPr>
          <p:cNvPr id="20" name="TextBox 19">
            <a:extLst>
              <a:ext uri="{FF2B5EF4-FFF2-40B4-BE49-F238E27FC236}">
                <a16:creationId xmlns:a16="http://schemas.microsoft.com/office/drawing/2014/main" id="{12B6203B-F8CE-A45E-3CA1-3C6DE8E8D097}"/>
              </a:ext>
            </a:extLst>
          </p:cNvPr>
          <p:cNvSpPr txBox="1"/>
          <p:nvPr/>
        </p:nvSpPr>
        <p:spPr>
          <a:xfrm>
            <a:off x="105070" y="1055552"/>
            <a:ext cx="2350770" cy="2000548"/>
          </a:xfrm>
          <a:prstGeom prst="rect">
            <a:avLst/>
          </a:prstGeom>
          <a:noFill/>
        </p:spPr>
        <p:txBody>
          <a:bodyPr wrap="square" rtlCol="0">
            <a:spAutoFit/>
          </a:bodyPr>
          <a:lstStyle/>
          <a:p>
            <a:pPr algn="ctr"/>
            <a:r>
              <a:rPr lang="el-GR" sz="1800" b="1" dirty="0">
                <a:solidFill>
                  <a:schemeClr val="bg1"/>
                </a:solidFill>
              </a:rPr>
              <a:t>Αναζήτηση σε πηγές</a:t>
            </a:r>
          </a:p>
          <a:p>
            <a:pPr algn="ctr"/>
            <a:endParaRPr lang="el-GR" sz="1800" dirty="0">
              <a:solidFill>
                <a:schemeClr val="bg1"/>
              </a:solidFill>
            </a:endParaRPr>
          </a:p>
          <a:p>
            <a:pPr algn="ctr"/>
            <a:r>
              <a:rPr lang="el-GR" dirty="0">
                <a:solidFill>
                  <a:schemeClr val="bg1"/>
                </a:solidFill>
              </a:rPr>
              <a:t>Βασικά στοιχεία παραστατικών προτάσεων σε συστήματα παρακολούθησης πράξεων</a:t>
            </a:r>
          </a:p>
          <a:p>
            <a:endParaRPr lang="el-GR" dirty="0">
              <a:solidFill>
                <a:schemeClr val="bg1"/>
              </a:solidFill>
            </a:endParaRPr>
          </a:p>
        </p:txBody>
      </p:sp>
      <p:sp>
        <p:nvSpPr>
          <p:cNvPr id="22" name="TextBox 21">
            <a:extLst>
              <a:ext uri="{FF2B5EF4-FFF2-40B4-BE49-F238E27FC236}">
                <a16:creationId xmlns:a16="http://schemas.microsoft.com/office/drawing/2014/main" id="{53884EE5-2C0E-2E7C-D9A6-2872EE4DB218}"/>
              </a:ext>
            </a:extLst>
          </p:cNvPr>
          <p:cNvSpPr txBox="1"/>
          <p:nvPr/>
        </p:nvSpPr>
        <p:spPr>
          <a:xfrm>
            <a:off x="3083653" y="1055552"/>
            <a:ext cx="2976696" cy="2154436"/>
          </a:xfrm>
          <a:prstGeom prst="rect">
            <a:avLst/>
          </a:prstGeom>
          <a:noFill/>
        </p:spPr>
        <p:txBody>
          <a:bodyPr wrap="square" rtlCol="0">
            <a:spAutoFit/>
          </a:bodyPr>
          <a:lstStyle/>
          <a:p>
            <a:pPr algn="ctr"/>
            <a:r>
              <a:rPr lang="el-GR" sz="1800" b="1" dirty="0">
                <a:solidFill>
                  <a:schemeClr val="bg1"/>
                </a:solidFill>
              </a:rPr>
              <a:t>Παραστατικό ΤΠΥ 184</a:t>
            </a:r>
            <a:endParaRPr lang="el-GR" sz="1800" dirty="0">
              <a:solidFill>
                <a:schemeClr val="bg1"/>
              </a:solidFill>
            </a:endParaRPr>
          </a:p>
          <a:p>
            <a:pPr algn="ctr"/>
            <a:endParaRPr lang="el-GR" sz="1800" dirty="0">
              <a:solidFill>
                <a:schemeClr val="bg1"/>
              </a:solidFill>
            </a:endParaRPr>
          </a:p>
          <a:p>
            <a:pPr algn="ctr"/>
            <a:r>
              <a:rPr lang="el-GR" dirty="0">
                <a:solidFill>
                  <a:schemeClr val="bg1"/>
                </a:solidFill>
              </a:rPr>
              <a:t>Εκδότης: 099999999</a:t>
            </a:r>
          </a:p>
          <a:p>
            <a:pPr algn="ctr"/>
            <a:endParaRPr lang="el-GR" dirty="0">
              <a:solidFill>
                <a:schemeClr val="bg1"/>
              </a:solidFill>
            </a:endParaRPr>
          </a:p>
          <a:p>
            <a:pPr algn="ctr"/>
            <a:r>
              <a:rPr lang="el-GR" dirty="0">
                <a:solidFill>
                  <a:schemeClr val="bg1"/>
                </a:solidFill>
              </a:rPr>
              <a:t>Λήπτης: 088888888</a:t>
            </a:r>
          </a:p>
          <a:p>
            <a:pPr algn="ctr"/>
            <a:endParaRPr lang="el-GR" dirty="0">
              <a:solidFill>
                <a:schemeClr val="bg1"/>
              </a:solidFill>
            </a:endParaRPr>
          </a:p>
          <a:p>
            <a:pPr algn="ctr"/>
            <a:r>
              <a:rPr lang="el-GR" dirty="0">
                <a:solidFill>
                  <a:schemeClr val="bg1"/>
                </a:solidFill>
              </a:rPr>
              <a:t>Ημερομηνία: 15.05.2026</a:t>
            </a:r>
          </a:p>
          <a:p>
            <a:pPr algn="ctr"/>
            <a:endParaRPr lang="el-GR" dirty="0">
              <a:solidFill>
                <a:schemeClr val="bg1"/>
              </a:solidFill>
            </a:endParaRPr>
          </a:p>
          <a:p>
            <a:pPr algn="ctr"/>
            <a:r>
              <a:rPr lang="el-GR" dirty="0">
                <a:solidFill>
                  <a:schemeClr val="bg1"/>
                </a:solidFill>
              </a:rPr>
              <a:t>Καθαρή Αξία: 8.400</a:t>
            </a:r>
          </a:p>
        </p:txBody>
      </p:sp>
      <p:sp>
        <p:nvSpPr>
          <p:cNvPr id="24" name="TextBox 23">
            <a:extLst>
              <a:ext uri="{FF2B5EF4-FFF2-40B4-BE49-F238E27FC236}">
                <a16:creationId xmlns:a16="http://schemas.microsoft.com/office/drawing/2014/main" id="{3C0EDEA3-3D26-7B55-FCCD-F6445C31A618}"/>
              </a:ext>
            </a:extLst>
          </p:cNvPr>
          <p:cNvSpPr txBox="1"/>
          <p:nvPr/>
        </p:nvSpPr>
        <p:spPr>
          <a:xfrm>
            <a:off x="6455512" y="1021080"/>
            <a:ext cx="2350770" cy="646331"/>
          </a:xfrm>
          <a:prstGeom prst="rect">
            <a:avLst/>
          </a:prstGeom>
          <a:noFill/>
        </p:spPr>
        <p:txBody>
          <a:bodyPr wrap="square" rtlCol="0">
            <a:spAutoFit/>
          </a:bodyPr>
          <a:lstStyle/>
          <a:p>
            <a:pPr algn="ctr"/>
            <a:r>
              <a:rPr lang="el-GR" sz="1800" b="1" dirty="0">
                <a:solidFill>
                  <a:schemeClr val="bg1"/>
                </a:solidFill>
              </a:rPr>
              <a:t>Αποτέλεσμα αντιστοίχισης</a:t>
            </a:r>
            <a:endParaRPr lang="el-GR" dirty="0">
              <a:solidFill>
                <a:schemeClr val="bg1"/>
              </a:solidFill>
            </a:endParaRPr>
          </a:p>
        </p:txBody>
      </p:sp>
      <p:sp>
        <p:nvSpPr>
          <p:cNvPr id="25" name="Βέλος: Δεξιό 24">
            <a:extLst>
              <a:ext uri="{FF2B5EF4-FFF2-40B4-BE49-F238E27FC236}">
                <a16:creationId xmlns:a16="http://schemas.microsoft.com/office/drawing/2014/main" id="{E3E2CDBC-8D83-8D45-DE1B-EBDF88C0B9DB}"/>
              </a:ext>
            </a:extLst>
          </p:cNvPr>
          <p:cNvSpPr/>
          <p:nvPr/>
        </p:nvSpPr>
        <p:spPr>
          <a:xfrm>
            <a:off x="2579458" y="2509510"/>
            <a:ext cx="566917" cy="4073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 name="Βέλος: Δεξιό 26">
            <a:extLst>
              <a:ext uri="{FF2B5EF4-FFF2-40B4-BE49-F238E27FC236}">
                <a16:creationId xmlns:a16="http://schemas.microsoft.com/office/drawing/2014/main" id="{AD64CD5B-3FE7-11FC-9576-BD6FAB0A929E}"/>
              </a:ext>
            </a:extLst>
          </p:cNvPr>
          <p:cNvSpPr/>
          <p:nvPr/>
        </p:nvSpPr>
        <p:spPr>
          <a:xfrm>
            <a:off x="6047990" y="2509510"/>
            <a:ext cx="566917" cy="4073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Ορθογώνιο: Στρογγύλεμα γωνιών 12">
            <a:extLst>
              <a:ext uri="{FF2B5EF4-FFF2-40B4-BE49-F238E27FC236}">
                <a16:creationId xmlns:a16="http://schemas.microsoft.com/office/drawing/2014/main" id="{0A7BDEBF-D860-2F83-425B-890953C433B7}"/>
              </a:ext>
            </a:extLst>
          </p:cNvPr>
          <p:cNvSpPr/>
          <p:nvPr/>
        </p:nvSpPr>
        <p:spPr>
          <a:xfrm>
            <a:off x="6684505" y="1748382"/>
            <a:ext cx="1941336" cy="479674"/>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l-GR" sz="1100" dirty="0"/>
              <a:t>Πράξη Α</a:t>
            </a:r>
          </a:p>
          <a:p>
            <a:pPr algn="ctr"/>
            <a:r>
              <a:rPr lang="el-GR" sz="1100" dirty="0"/>
              <a:t>ΤΠΥ 184/15.05.2026 8.400</a:t>
            </a:r>
          </a:p>
        </p:txBody>
      </p:sp>
      <p:sp>
        <p:nvSpPr>
          <p:cNvPr id="16" name="Ορθογώνιο: Στρογγύλεμα γωνιών 15">
            <a:extLst>
              <a:ext uri="{FF2B5EF4-FFF2-40B4-BE49-F238E27FC236}">
                <a16:creationId xmlns:a16="http://schemas.microsoft.com/office/drawing/2014/main" id="{05CD02B5-55B4-2416-7489-A9CC52E09827}"/>
              </a:ext>
            </a:extLst>
          </p:cNvPr>
          <p:cNvSpPr/>
          <p:nvPr/>
        </p:nvSpPr>
        <p:spPr>
          <a:xfrm>
            <a:off x="6676575" y="2331913"/>
            <a:ext cx="1941336" cy="479674"/>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l-GR" sz="1100" dirty="0"/>
              <a:t>Πράξη Β</a:t>
            </a:r>
          </a:p>
          <a:p>
            <a:pPr algn="ctr"/>
            <a:r>
              <a:rPr lang="el-GR" sz="1100" dirty="0"/>
              <a:t>ΤΠΥ 184/15.05.2026 8.400</a:t>
            </a:r>
          </a:p>
        </p:txBody>
      </p:sp>
      <p:sp>
        <p:nvSpPr>
          <p:cNvPr id="21" name="TextBox 20">
            <a:extLst>
              <a:ext uri="{FF2B5EF4-FFF2-40B4-BE49-F238E27FC236}">
                <a16:creationId xmlns:a16="http://schemas.microsoft.com/office/drawing/2014/main" id="{388E05AF-9814-5088-8C51-EBDBA61405DC}"/>
              </a:ext>
            </a:extLst>
          </p:cNvPr>
          <p:cNvSpPr txBox="1"/>
          <p:nvPr/>
        </p:nvSpPr>
        <p:spPr>
          <a:xfrm>
            <a:off x="6790303" y="3120446"/>
            <a:ext cx="1729740" cy="954107"/>
          </a:xfrm>
          <a:prstGeom prst="rect">
            <a:avLst/>
          </a:prstGeom>
          <a:noFill/>
        </p:spPr>
        <p:txBody>
          <a:bodyPr wrap="square">
            <a:spAutoFit/>
          </a:bodyPr>
          <a:lstStyle/>
          <a:p>
            <a:pPr algn="ctr"/>
            <a:r>
              <a:rPr lang="el-GR" sz="1400" dirty="0">
                <a:solidFill>
                  <a:schemeClr val="bg1"/>
                </a:solidFill>
              </a:rPr>
              <a:t>Έλεγχος ταύτισης ως προς φυσικό αντικείμενο και δαπάνη πρότασης</a:t>
            </a:r>
          </a:p>
        </p:txBody>
      </p:sp>
    </p:spTree>
    <p:extLst>
      <p:ext uri="{BB962C8B-B14F-4D97-AF65-F5344CB8AC3E}">
        <p14:creationId xmlns:p14="http://schemas.microsoft.com/office/powerpoint/2010/main" val="7100154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683898A2-27A2-9050-597F-3F300DE4B927}"/>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78E53867-456E-7E9B-188F-A400945ED753}"/>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1E028A76-BAA2-C6E9-1F9A-9264A2D46383}"/>
              </a:ext>
            </a:extLst>
          </p:cNvPr>
          <p:cNvSpPr txBox="1">
            <a:spLocks noGrp="1"/>
          </p:cNvSpPr>
          <p:nvPr>
            <p:ph type="title"/>
          </p:nvPr>
        </p:nvSpPr>
        <p:spPr>
          <a:xfrm>
            <a:off x="758282" y="144889"/>
            <a:ext cx="8174302" cy="53521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sz="3000" dirty="0">
                <a:latin typeface="+mj-lt"/>
              </a:rPr>
              <a:t>Έλεγχος απασχόλησης</a:t>
            </a:r>
          </a:p>
        </p:txBody>
      </p:sp>
      <p:sp>
        <p:nvSpPr>
          <p:cNvPr id="14" name="TextBox 13">
            <a:extLst>
              <a:ext uri="{FF2B5EF4-FFF2-40B4-BE49-F238E27FC236}">
                <a16:creationId xmlns:a16="http://schemas.microsoft.com/office/drawing/2014/main" id="{FDF53D06-E54B-AE22-3384-0822B1A178F2}"/>
              </a:ext>
            </a:extLst>
          </p:cNvPr>
          <p:cNvSpPr txBox="1"/>
          <p:nvPr/>
        </p:nvSpPr>
        <p:spPr>
          <a:xfrm>
            <a:off x="635000" y="680103"/>
            <a:ext cx="8509000" cy="4109330"/>
          </a:xfrm>
          <a:prstGeom prst="rect">
            <a:avLst/>
          </a:prstGeom>
          <a:noFill/>
        </p:spPr>
        <p:txBody>
          <a:bodyPr wrap="square">
            <a:spAutoFit/>
          </a:bodyPr>
          <a:lstStyle/>
          <a:p>
            <a:pPr lvl="0">
              <a:lnSpc>
                <a:spcPct val="150000"/>
              </a:lnSpc>
            </a:pPr>
            <a:r>
              <a:rPr lang="el-GR" sz="1600" dirty="0">
                <a:solidFill>
                  <a:schemeClr val="tx1"/>
                </a:solidFill>
                <a:latin typeface="Arial" panose="020B0604020202020204" pitchFamily="34" charset="0"/>
              </a:rPr>
              <a:t>Διαθέσιμος μόνο για φορείς που διαχειρίζονται δράσεις με σχετικές δαπάνες</a:t>
            </a:r>
          </a:p>
          <a:p>
            <a:pPr lvl="0">
              <a:lnSpc>
                <a:spcPct val="150000"/>
              </a:lnSpc>
            </a:pPr>
            <a:r>
              <a:rPr lang="el-GR" sz="1600" dirty="0">
                <a:solidFill>
                  <a:schemeClr val="tx1"/>
                </a:solidFill>
                <a:latin typeface="Arial" panose="020B0604020202020204" pitchFamily="34" charset="0"/>
              </a:rPr>
              <a:t>Αναζήτηση ανά περίοδο</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Είσοδος: ΑΦΜ εργαζομένου, χρονικό διάστημα και κωδικός υπόθεσης.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Επιστρέφει εργοδότες, διάρκεια και κατάσταση απασχόλησης.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Εντοπίζει παράλληλες εργασιακές σχέσεις. </a:t>
            </a:r>
          </a:p>
          <a:p>
            <a:pPr lvl="0">
              <a:lnSpc>
                <a:spcPct val="150000"/>
              </a:lnSpc>
            </a:pPr>
            <a:r>
              <a:rPr lang="el-GR" sz="1600" dirty="0">
                <a:solidFill>
                  <a:schemeClr val="tx1"/>
                </a:solidFill>
                <a:latin typeface="Arial" panose="020B0604020202020204" pitchFamily="34" charset="0"/>
              </a:rPr>
              <a:t>Αναζήτηση ανά εργοδότη</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Είσοδος: ΑΦΜ εργαζομένου, ΑΦΜ εργοδότη και κωδικός υπόθεσης.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Επιβεβαιώνει τη συγκεκριμένη εργασιακή σχέση και τη διάρκειά της.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Υποστηρίζει τον έλεγχο δηλωμένης μισθολογικής δαπάνης. </a:t>
            </a:r>
          </a:p>
          <a:p>
            <a:pPr lvl="0" algn="ctr">
              <a:lnSpc>
                <a:spcPct val="150000"/>
              </a:lnSpc>
            </a:pPr>
            <a:r>
              <a:rPr lang="el-GR" sz="1600" b="1" u="sng" dirty="0">
                <a:solidFill>
                  <a:schemeClr val="tx1"/>
                </a:solidFill>
                <a:latin typeface="Arial" panose="020B0604020202020204" pitchFamily="34" charset="0"/>
              </a:rPr>
              <a:t>Τα στοιχεία του ΕΡΓΑΝΗ συγκρίνονται με </a:t>
            </a:r>
          </a:p>
          <a:p>
            <a:pPr lvl="0" algn="ctr">
              <a:lnSpc>
                <a:spcPct val="150000"/>
              </a:lnSpc>
            </a:pPr>
            <a:r>
              <a:rPr lang="el-GR" sz="1600" b="1" u="sng" dirty="0">
                <a:solidFill>
                  <a:schemeClr val="tx1"/>
                </a:solidFill>
                <a:latin typeface="Arial" panose="020B0604020202020204" pitchFamily="34" charset="0"/>
              </a:rPr>
              <a:t>χρονοχρεώσεις, παρουσίες, μισθοδοσία, πληρωμές και παραδοτέα.</a:t>
            </a:r>
          </a:p>
        </p:txBody>
      </p:sp>
    </p:spTree>
    <p:extLst>
      <p:ext uri="{BB962C8B-B14F-4D97-AF65-F5344CB8AC3E}">
        <p14:creationId xmlns:p14="http://schemas.microsoft.com/office/powerpoint/2010/main" val="7641352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894D680B-AA37-A5DE-076B-58B22FBCB8BA}"/>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FDC1C0F1-1C3C-61A7-C71F-BF5FCCA4112B}"/>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027C28CC-00FF-50BE-7BD3-7456005E9C7F}"/>
              </a:ext>
            </a:extLst>
          </p:cNvPr>
          <p:cNvSpPr txBox="1">
            <a:spLocks noGrp="1"/>
          </p:cNvSpPr>
          <p:nvPr>
            <p:ph type="title"/>
          </p:nvPr>
        </p:nvSpPr>
        <p:spPr>
          <a:xfrm>
            <a:off x="758282" y="144889"/>
            <a:ext cx="8174302" cy="53521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sz="3000" dirty="0">
                <a:latin typeface="+mj-lt"/>
              </a:rPr>
              <a:t>Μαζικός έλεγχος</a:t>
            </a:r>
          </a:p>
        </p:txBody>
      </p:sp>
      <p:sp>
        <p:nvSpPr>
          <p:cNvPr id="14" name="TextBox 13">
            <a:extLst>
              <a:ext uri="{FF2B5EF4-FFF2-40B4-BE49-F238E27FC236}">
                <a16:creationId xmlns:a16="http://schemas.microsoft.com/office/drawing/2014/main" id="{68467EA8-AAB2-6452-0F84-32E4045D98F9}"/>
              </a:ext>
            </a:extLst>
          </p:cNvPr>
          <p:cNvSpPr txBox="1"/>
          <p:nvPr/>
        </p:nvSpPr>
        <p:spPr>
          <a:xfrm>
            <a:off x="758282" y="680103"/>
            <a:ext cx="7857893" cy="2632003"/>
          </a:xfrm>
          <a:prstGeom prst="rect">
            <a:avLst/>
          </a:prstGeom>
          <a:noFill/>
        </p:spPr>
        <p:txBody>
          <a:bodyPr wrap="square">
            <a:spAutoFit/>
          </a:bodyPr>
          <a:lstStyle/>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Διαθέσιμος σε φορείς με οριζόντιες αρμοδιότητες για διενέργεια προληπτικών ελέγχων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Μεταφόρτωση αρχείου Excel με ΑΦΜ και στοιχεία υποθέσεων.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Εκτέλεση των ίδιων κανόνων ελέγχου για το σύνολο των εγγραφών.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Συγκεντρωτική παρουσίαση αποτελεσμάτων ανά ΑΦΜ, πηγή και ένδειξη.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Ιεράρχηση των υποθέσεων που απαιτούν περαιτέρω διερεύνηση.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Εξαγωγή αποτελεσμάτων με μοναδικό αναγνωριστικό και πλήρες ίχνος ελέγχου.</a:t>
            </a:r>
          </a:p>
        </p:txBody>
      </p:sp>
    </p:spTree>
    <p:extLst>
      <p:ext uri="{BB962C8B-B14F-4D97-AF65-F5344CB8AC3E}">
        <p14:creationId xmlns:p14="http://schemas.microsoft.com/office/powerpoint/2010/main" val="23486313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771B8D1B-31D5-02BA-7358-E9A2700E4BF0}"/>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1479FAE3-0996-2B7C-9CB2-51A5D5D8B148}"/>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3BB94A0E-5944-E990-D764-8777B781EBCF}"/>
              </a:ext>
            </a:extLst>
          </p:cNvPr>
          <p:cNvSpPr txBox="1">
            <a:spLocks noGrp="1"/>
          </p:cNvSpPr>
          <p:nvPr>
            <p:ph type="title"/>
          </p:nvPr>
        </p:nvSpPr>
        <p:spPr>
          <a:xfrm>
            <a:off x="609600" y="144889"/>
            <a:ext cx="8458200" cy="535214"/>
          </a:xfrm>
          <a:prstGeom prst="rect">
            <a:avLst/>
          </a:prstGeom>
        </p:spPr>
        <p:txBody>
          <a:bodyPr spcFirstLastPara="1" wrap="square" lIns="91425" tIns="91425" rIns="91425" bIns="91425" anchor="ctr" anchorCtr="0">
            <a:noAutofit/>
          </a:bodyPr>
          <a:lstStyle/>
          <a:p>
            <a:pPr lvl="0"/>
            <a:r>
              <a:rPr lang="el-GR" sz="3000" dirty="0">
                <a:latin typeface="+mj-lt"/>
              </a:rPr>
              <a:t>Περιοδικός αυτοματοποιημένος έλεγχος</a:t>
            </a:r>
            <a:endParaRPr lang="el-GR" dirty="0">
              <a:latin typeface="+mj-lt"/>
            </a:endParaRPr>
          </a:p>
        </p:txBody>
      </p:sp>
      <p:sp>
        <p:nvSpPr>
          <p:cNvPr id="3" name="Ορθογώνιο: Στρογγύλεμα γωνιών 2">
            <a:extLst>
              <a:ext uri="{FF2B5EF4-FFF2-40B4-BE49-F238E27FC236}">
                <a16:creationId xmlns:a16="http://schemas.microsoft.com/office/drawing/2014/main" id="{0F65544F-36CB-DBA2-279B-44CBCB929BD7}"/>
              </a:ext>
            </a:extLst>
          </p:cNvPr>
          <p:cNvSpPr/>
          <p:nvPr/>
        </p:nvSpPr>
        <p:spPr>
          <a:xfrm>
            <a:off x="131498" y="1021080"/>
            <a:ext cx="2390722" cy="293388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sz="2400" dirty="0"/>
          </a:p>
          <a:p>
            <a:pPr algn="ctr"/>
            <a:endParaRPr lang="el-GR" sz="2400" dirty="0"/>
          </a:p>
          <a:p>
            <a:pPr algn="ctr"/>
            <a:endParaRPr lang="el-GR" sz="2400" dirty="0"/>
          </a:p>
        </p:txBody>
      </p:sp>
      <p:sp>
        <p:nvSpPr>
          <p:cNvPr id="6" name="Ορθογώνιο: Στρογγύλεμα γωνιών 5">
            <a:extLst>
              <a:ext uri="{FF2B5EF4-FFF2-40B4-BE49-F238E27FC236}">
                <a16:creationId xmlns:a16="http://schemas.microsoft.com/office/drawing/2014/main" id="{34CD9AC2-54B9-070C-CD8D-42E5363F0E2F}"/>
              </a:ext>
            </a:extLst>
          </p:cNvPr>
          <p:cNvSpPr/>
          <p:nvPr/>
        </p:nvSpPr>
        <p:spPr>
          <a:xfrm>
            <a:off x="3221581" y="1025072"/>
            <a:ext cx="2410191" cy="29298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8" name="Ορθογώνιο: Στρογγύλεμα γωνιών 7">
            <a:extLst>
              <a:ext uri="{FF2B5EF4-FFF2-40B4-BE49-F238E27FC236}">
                <a16:creationId xmlns:a16="http://schemas.microsoft.com/office/drawing/2014/main" id="{1CA18608-8122-92C1-FF1E-A2BC9856A181}"/>
              </a:ext>
            </a:extLst>
          </p:cNvPr>
          <p:cNvSpPr/>
          <p:nvPr/>
        </p:nvSpPr>
        <p:spPr>
          <a:xfrm>
            <a:off x="6430508" y="1055552"/>
            <a:ext cx="2073411" cy="28994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sz="2400" dirty="0"/>
          </a:p>
        </p:txBody>
      </p:sp>
      <p:pic>
        <p:nvPicPr>
          <p:cNvPr id="15" name="Γραφικό 14" descr="Καλή ιδέα με συμπαγές γέμισμα">
            <a:extLst>
              <a:ext uri="{FF2B5EF4-FFF2-40B4-BE49-F238E27FC236}">
                <a16:creationId xmlns:a16="http://schemas.microsoft.com/office/drawing/2014/main" id="{98CB0281-A46E-FF77-CF86-125FE617299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89288" y="1055552"/>
            <a:ext cx="661961" cy="661961"/>
          </a:xfrm>
          <a:prstGeom prst="rect">
            <a:avLst/>
          </a:prstGeom>
        </p:spPr>
      </p:pic>
      <p:pic>
        <p:nvPicPr>
          <p:cNvPr id="17" name="Γραφικό 16" descr="Ροή εργασιών με συμπαγές γέμισμα">
            <a:extLst>
              <a:ext uri="{FF2B5EF4-FFF2-40B4-BE49-F238E27FC236}">
                <a16:creationId xmlns:a16="http://schemas.microsoft.com/office/drawing/2014/main" id="{E3AEEC39-0450-DB37-F2AE-A00B2E9BA6C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006594" y="968840"/>
            <a:ext cx="818109" cy="766438"/>
          </a:xfrm>
          <a:prstGeom prst="rect">
            <a:avLst/>
          </a:prstGeom>
        </p:spPr>
      </p:pic>
      <p:pic>
        <p:nvPicPr>
          <p:cNvPr id="19" name="Γραφικό 18" descr="Προσθήκη με συμπαγές γέμισμα">
            <a:extLst>
              <a:ext uri="{FF2B5EF4-FFF2-40B4-BE49-F238E27FC236}">
                <a16:creationId xmlns:a16="http://schemas.microsoft.com/office/drawing/2014/main" id="{0B2126FC-4A4B-D3B6-F1C5-14047CC56C2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68719" y="1021080"/>
            <a:ext cx="661961" cy="661961"/>
          </a:xfrm>
          <a:prstGeom prst="rect">
            <a:avLst/>
          </a:prstGeom>
        </p:spPr>
      </p:pic>
      <p:sp>
        <p:nvSpPr>
          <p:cNvPr id="20" name="TextBox 19">
            <a:extLst>
              <a:ext uri="{FF2B5EF4-FFF2-40B4-BE49-F238E27FC236}">
                <a16:creationId xmlns:a16="http://schemas.microsoft.com/office/drawing/2014/main" id="{109A6405-41DC-E4C0-A9ED-B5BE1306E61B}"/>
              </a:ext>
            </a:extLst>
          </p:cNvPr>
          <p:cNvSpPr txBox="1"/>
          <p:nvPr/>
        </p:nvSpPr>
        <p:spPr>
          <a:xfrm>
            <a:off x="171450" y="1735278"/>
            <a:ext cx="2350770" cy="2154436"/>
          </a:xfrm>
          <a:prstGeom prst="rect">
            <a:avLst/>
          </a:prstGeom>
          <a:noFill/>
        </p:spPr>
        <p:txBody>
          <a:bodyPr wrap="square" rtlCol="0">
            <a:spAutoFit/>
          </a:bodyPr>
          <a:lstStyle/>
          <a:p>
            <a:pPr algn="ctr"/>
            <a:r>
              <a:rPr lang="el-GR" sz="1800" b="1" dirty="0">
                <a:solidFill>
                  <a:schemeClr val="bg1"/>
                </a:solidFill>
              </a:rPr>
              <a:t>Ενεργοποίηση</a:t>
            </a:r>
          </a:p>
          <a:p>
            <a:pPr algn="ctr"/>
            <a:endParaRPr lang="el-GR" sz="1800" dirty="0">
              <a:solidFill>
                <a:schemeClr val="bg1"/>
              </a:solidFill>
            </a:endParaRPr>
          </a:p>
          <a:p>
            <a:pPr algn="ctr"/>
            <a:r>
              <a:rPr lang="el-GR" dirty="0">
                <a:solidFill>
                  <a:schemeClr val="bg1"/>
                </a:solidFill>
              </a:rPr>
              <a:t>Ενσωμάτωση νέων προτάσεων στον ελεγχόμενο πληθυσμό</a:t>
            </a:r>
          </a:p>
          <a:p>
            <a:pPr algn="ctr"/>
            <a:endParaRPr lang="el-GR" dirty="0">
              <a:solidFill>
                <a:schemeClr val="bg1"/>
              </a:solidFill>
            </a:endParaRPr>
          </a:p>
          <a:p>
            <a:pPr algn="ctr"/>
            <a:r>
              <a:rPr lang="el-GR" dirty="0">
                <a:solidFill>
                  <a:schemeClr val="bg1"/>
                </a:solidFill>
              </a:rPr>
              <a:t>Σύνδεση προτάσεων με αρμόδιους φορείς</a:t>
            </a:r>
          </a:p>
          <a:p>
            <a:endParaRPr lang="el-GR" dirty="0">
              <a:solidFill>
                <a:schemeClr val="bg1"/>
              </a:solidFill>
            </a:endParaRPr>
          </a:p>
        </p:txBody>
      </p:sp>
      <p:sp>
        <p:nvSpPr>
          <p:cNvPr id="22" name="TextBox 21">
            <a:extLst>
              <a:ext uri="{FF2B5EF4-FFF2-40B4-BE49-F238E27FC236}">
                <a16:creationId xmlns:a16="http://schemas.microsoft.com/office/drawing/2014/main" id="{13CEC493-7B5C-E69A-9392-C4B4342297C7}"/>
              </a:ext>
            </a:extLst>
          </p:cNvPr>
          <p:cNvSpPr txBox="1"/>
          <p:nvPr/>
        </p:nvSpPr>
        <p:spPr>
          <a:xfrm>
            <a:off x="3172736" y="1735278"/>
            <a:ext cx="2509252" cy="1938992"/>
          </a:xfrm>
          <a:prstGeom prst="rect">
            <a:avLst/>
          </a:prstGeom>
          <a:noFill/>
        </p:spPr>
        <p:txBody>
          <a:bodyPr wrap="square" rtlCol="0">
            <a:spAutoFit/>
          </a:bodyPr>
          <a:lstStyle/>
          <a:p>
            <a:pPr algn="ctr"/>
            <a:r>
              <a:rPr lang="el-GR" sz="1800" b="1" dirty="0">
                <a:solidFill>
                  <a:schemeClr val="bg1"/>
                </a:solidFill>
              </a:rPr>
              <a:t>Έλεγχος (περιοδικά)</a:t>
            </a:r>
            <a:endParaRPr lang="el-GR" sz="1800" dirty="0">
              <a:solidFill>
                <a:schemeClr val="bg1"/>
              </a:solidFill>
            </a:endParaRPr>
          </a:p>
          <a:p>
            <a:pPr algn="ctr"/>
            <a:endParaRPr lang="el-GR" sz="1800" dirty="0">
              <a:solidFill>
                <a:schemeClr val="bg1"/>
              </a:solidFill>
            </a:endParaRPr>
          </a:p>
          <a:p>
            <a:pPr algn="ctr"/>
            <a:r>
              <a:rPr lang="el-GR" dirty="0">
                <a:solidFill>
                  <a:schemeClr val="bg1"/>
                </a:solidFill>
              </a:rPr>
              <a:t>Αναζήτηση</a:t>
            </a:r>
          </a:p>
          <a:p>
            <a:pPr algn="ctr"/>
            <a:endParaRPr lang="el-GR" dirty="0">
              <a:solidFill>
                <a:schemeClr val="bg1"/>
              </a:solidFill>
            </a:endParaRPr>
          </a:p>
          <a:p>
            <a:pPr algn="ctr"/>
            <a:r>
              <a:rPr lang="el-GR" dirty="0">
                <a:solidFill>
                  <a:schemeClr val="bg1"/>
                </a:solidFill>
              </a:rPr>
              <a:t>Καταγραφή νέων ευρημάτων</a:t>
            </a:r>
          </a:p>
          <a:p>
            <a:pPr algn="ctr"/>
            <a:endParaRPr lang="el-GR" dirty="0">
              <a:solidFill>
                <a:schemeClr val="bg1"/>
              </a:solidFill>
            </a:endParaRPr>
          </a:p>
          <a:p>
            <a:pPr algn="ctr"/>
            <a:r>
              <a:rPr lang="el-GR" dirty="0">
                <a:solidFill>
                  <a:schemeClr val="bg1"/>
                </a:solidFill>
              </a:rPr>
              <a:t>Αποστολή ειδοποίησης στους παραλήπτες</a:t>
            </a:r>
          </a:p>
        </p:txBody>
      </p:sp>
      <p:sp>
        <p:nvSpPr>
          <p:cNvPr id="24" name="TextBox 23">
            <a:extLst>
              <a:ext uri="{FF2B5EF4-FFF2-40B4-BE49-F238E27FC236}">
                <a16:creationId xmlns:a16="http://schemas.microsoft.com/office/drawing/2014/main" id="{055826CF-F68E-279A-B40D-381C0175F0A6}"/>
              </a:ext>
            </a:extLst>
          </p:cNvPr>
          <p:cNvSpPr txBox="1"/>
          <p:nvPr/>
        </p:nvSpPr>
        <p:spPr>
          <a:xfrm>
            <a:off x="6284730" y="1735278"/>
            <a:ext cx="2350770" cy="800219"/>
          </a:xfrm>
          <a:prstGeom prst="rect">
            <a:avLst/>
          </a:prstGeom>
          <a:noFill/>
        </p:spPr>
        <p:txBody>
          <a:bodyPr wrap="square" rtlCol="0">
            <a:spAutoFit/>
          </a:bodyPr>
          <a:lstStyle/>
          <a:p>
            <a:pPr algn="ctr"/>
            <a:r>
              <a:rPr lang="el-GR" sz="1800" b="1" dirty="0">
                <a:solidFill>
                  <a:schemeClr val="bg1"/>
                </a:solidFill>
              </a:rPr>
              <a:t>Παραλήπτες</a:t>
            </a:r>
          </a:p>
          <a:p>
            <a:pPr algn="ctr"/>
            <a:endParaRPr lang="el-GR" dirty="0">
              <a:solidFill>
                <a:schemeClr val="bg1"/>
              </a:solidFill>
            </a:endParaRPr>
          </a:p>
          <a:p>
            <a:pPr algn="ctr"/>
            <a:r>
              <a:rPr lang="el-GR" dirty="0">
                <a:solidFill>
                  <a:schemeClr val="bg1"/>
                </a:solidFill>
              </a:rPr>
              <a:t>Παραλαβή ειδοποίησης</a:t>
            </a:r>
          </a:p>
        </p:txBody>
      </p:sp>
      <p:sp>
        <p:nvSpPr>
          <p:cNvPr id="25" name="Βέλος: Δεξιό 24">
            <a:extLst>
              <a:ext uri="{FF2B5EF4-FFF2-40B4-BE49-F238E27FC236}">
                <a16:creationId xmlns:a16="http://schemas.microsoft.com/office/drawing/2014/main" id="{E342DB73-378C-7098-EAF4-FD125591BBE9}"/>
              </a:ext>
            </a:extLst>
          </p:cNvPr>
          <p:cNvSpPr/>
          <p:nvPr/>
        </p:nvSpPr>
        <p:spPr>
          <a:xfrm>
            <a:off x="2612865" y="2284367"/>
            <a:ext cx="566917" cy="4073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 name="Βέλος: Δεξιό 26">
            <a:extLst>
              <a:ext uri="{FF2B5EF4-FFF2-40B4-BE49-F238E27FC236}">
                <a16:creationId xmlns:a16="http://schemas.microsoft.com/office/drawing/2014/main" id="{2B4EE455-B2B0-9C94-2F1D-0E7324FC32EA}"/>
              </a:ext>
            </a:extLst>
          </p:cNvPr>
          <p:cNvSpPr/>
          <p:nvPr/>
        </p:nvSpPr>
        <p:spPr>
          <a:xfrm>
            <a:off x="5772789" y="2282298"/>
            <a:ext cx="566917" cy="4073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9" name="TextBox 28">
            <a:extLst>
              <a:ext uri="{FF2B5EF4-FFF2-40B4-BE49-F238E27FC236}">
                <a16:creationId xmlns:a16="http://schemas.microsoft.com/office/drawing/2014/main" id="{749852CE-C657-9ECD-16DC-B130483A9FDE}"/>
              </a:ext>
            </a:extLst>
          </p:cNvPr>
          <p:cNvSpPr txBox="1"/>
          <p:nvPr/>
        </p:nvSpPr>
        <p:spPr>
          <a:xfrm>
            <a:off x="131498" y="4175732"/>
            <a:ext cx="9012502" cy="416011"/>
          </a:xfrm>
          <a:prstGeom prst="rect">
            <a:avLst/>
          </a:prstGeom>
          <a:noFill/>
        </p:spPr>
        <p:txBody>
          <a:bodyPr wrap="square">
            <a:spAutoFit/>
          </a:bodyPr>
          <a:lstStyle/>
          <a:p>
            <a:pPr lvl="0">
              <a:lnSpc>
                <a:spcPct val="150000"/>
              </a:lnSpc>
            </a:pPr>
            <a:r>
              <a:rPr lang="el-GR" sz="1600" b="1" dirty="0">
                <a:solidFill>
                  <a:schemeClr val="tx1"/>
                </a:solidFill>
                <a:latin typeface="Arial" panose="020B0604020202020204" pitchFamily="34" charset="0"/>
              </a:rPr>
              <a:t>Η πληροφορία πηγαίνει στον φορέα χωρίς να απαιτείται διαρκής αναζήτηση στο σύστημα</a:t>
            </a:r>
          </a:p>
        </p:txBody>
      </p:sp>
    </p:spTree>
    <p:extLst>
      <p:ext uri="{BB962C8B-B14F-4D97-AF65-F5344CB8AC3E}">
        <p14:creationId xmlns:p14="http://schemas.microsoft.com/office/powerpoint/2010/main" val="27471197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60FCB816-6551-1859-DE6A-AD71C6C343E7}"/>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51A197E1-3558-6340-678E-EDE787ECD3CA}"/>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C7078334-D362-DE49-1685-E14936BEAB26}"/>
              </a:ext>
            </a:extLst>
          </p:cNvPr>
          <p:cNvSpPr txBox="1">
            <a:spLocks noGrp="1"/>
          </p:cNvSpPr>
          <p:nvPr>
            <p:ph type="title"/>
          </p:nvPr>
        </p:nvSpPr>
        <p:spPr>
          <a:xfrm>
            <a:off x="758282" y="144889"/>
            <a:ext cx="8174302" cy="53521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sz="3000" dirty="0">
                <a:latin typeface="+mj-lt"/>
              </a:rPr>
              <a:t>Αποδεικτικά ελέγχου</a:t>
            </a:r>
          </a:p>
        </p:txBody>
      </p:sp>
      <p:sp>
        <p:nvSpPr>
          <p:cNvPr id="14" name="TextBox 13">
            <a:extLst>
              <a:ext uri="{FF2B5EF4-FFF2-40B4-BE49-F238E27FC236}">
                <a16:creationId xmlns:a16="http://schemas.microsoft.com/office/drawing/2014/main" id="{17198E97-9977-1A95-0738-A7F4F0A09A54}"/>
              </a:ext>
            </a:extLst>
          </p:cNvPr>
          <p:cNvSpPr txBox="1"/>
          <p:nvPr/>
        </p:nvSpPr>
        <p:spPr>
          <a:xfrm>
            <a:off x="66907" y="929137"/>
            <a:ext cx="8865677" cy="3607206"/>
          </a:xfrm>
          <a:prstGeom prst="rect">
            <a:avLst/>
          </a:prstGeom>
          <a:noFill/>
        </p:spPr>
        <p:txBody>
          <a:bodyPr wrap="square">
            <a:spAutoFit/>
          </a:bodyPr>
          <a:lstStyle/>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Τα αρχεία PDF και Excel περιλαμβάνουν τα κριτήρια αναζήτησης, τον κωδικό υπόθεσης, τις πηγές, τα αποτελέσματα και τον χρόνο διενέργειας του ελέγχου.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Ο κωδικός υπόθεσης και ο μοναδικός κωδικός εξαγωγής αποτυπώνονται σε κάθε σελίδα ή φύλλο.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Κάθε εξαγωγή λαμβάνει μοναδικό </a:t>
            </a:r>
            <a:r>
              <a:rPr lang="el-GR" dirty="0" err="1">
                <a:solidFill>
                  <a:schemeClr val="tx1"/>
                </a:solidFill>
                <a:latin typeface="Arial" panose="020B0604020202020204" pitchFamily="34" charset="0"/>
              </a:rPr>
              <a:t>export</a:t>
            </a:r>
            <a:r>
              <a:rPr lang="el-GR" dirty="0">
                <a:solidFill>
                  <a:schemeClr val="tx1"/>
                </a:solidFill>
                <a:latin typeface="Arial" panose="020B0604020202020204" pitchFamily="34" charset="0"/>
              </a:rPr>
              <a:t> ID και συνδέεται με ημερομηνία, ώρα, χρήστη, φορέα και είδος ελέγχου. </a:t>
            </a:r>
          </a:p>
          <a:p>
            <a:pPr marL="28575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Υπηρεσία γνησιότητας: Με μεταφόρτωση του αρχείου επαληθεύονται η προέλευση και η ακεραιότητά του.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Η υπηρεσία εμφανίζει εάν το αρχείο ταυτίζεται με την καταχωρισμένη εξαγωγή, χωρίς να αποκαλύπτει το περιεχόμενο του ελέγχου. Οποιαδήποτε μεταγενέστερη αλλαγή στο αρχείο προκαλεί ασυμφωνία του αποτυπώματος. </a:t>
            </a:r>
          </a:p>
          <a:p>
            <a:pPr lvl="0" algn="ctr">
              <a:lnSpc>
                <a:spcPct val="150000"/>
              </a:lnSpc>
            </a:pPr>
            <a:r>
              <a:rPr lang="el-GR" b="1" dirty="0">
                <a:solidFill>
                  <a:schemeClr val="tx1"/>
                </a:solidFill>
                <a:latin typeface="Arial" panose="020B0604020202020204" pitchFamily="34" charset="0"/>
              </a:rPr>
              <a:t>Η υπηρεσία πιστοποιεί ότι το αρχείο εκδόθηκε από το Σύστημα και δεν έχει αλλοιωθεί.</a:t>
            </a:r>
          </a:p>
          <a:p>
            <a:pPr lvl="0" algn="ctr">
              <a:lnSpc>
                <a:spcPct val="150000"/>
              </a:lnSpc>
            </a:pPr>
            <a:r>
              <a:rPr lang="el-GR" b="1" dirty="0">
                <a:solidFill>
                  <a:schemeClr val="tx1"/>
                </a:solidFill>
                <a:latin typeface="Arial" panose="020B0604020202020204" pitchFamily="34" charset="0"/>
              </a:rPr>
              <a:t>Δεν πιστοποιεί την ορθότητα της ελεγκτικής κρίσης.</a:t>
            </a:r>
          </a:p>
        </p:txBody>
      </p:sp>
    </p:spTree>
    <p:extLst>
      <p:ext uri="{BB962C8B-B14F-4D97-AF65-F5344CB8AC3E}">
        <p14:creationId xmlns:p14="http://schemas.microsoft.com/office/powerpoint/2010/main" val="18329610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890D03D6-B170-F54B-5C34-E1E2F8E78D85}"/>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47CA7A5A-E2D8-4224-1BC3-AAD67083BEC1}"/>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5BA2C382-8F79-3788-80D8-88839CE2E765}"/>
              </a:ext>
            </a:extLst>
          </p:cNvPr>
          <p:cNvSpPr txBox="1">
            <a:spLocks noGrp="1"/>
          </p:cNvSpPr>
          <p:nvPr>
            <p:ph type="title"/>
          </p:nvPr>
        </p:nvSpPr>
        <p:spPr>
          <a:xfrm>
            <a:off x="758282" y="144889"/>
            <a:ext cx="8174302" cy="53521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sz="3000" dirty="0">
                <a:latin typeface="+mj-lt"/>
              </a:rPr>
              <a:t>Ροή ελέγχο</a:t>
            </a:r>
            <a:r>
              <a:rPr lang="el-GR" dirty="0">
                <a:latin typeface="+mj-lt"/>
              </a:rPr>
              <a:t>υ</a:t>
            </a:r>
            <a:endParaRPr lang="el-GR" sz="3000" dirty="0">
              <a:latin typeface="+mj-lt"/>
            </a:endParaRPr>
          </a:p>
        </p:txBody>
      </p:sp>
      <p:sp>
        <p:nvSpPr>
          <p:cNvPr id="14" name="TextBox 13">
            <a:extLst>
              <a:ext uri="{FF2B5EF4-FFF2-40B4-BE49-F238E27FC236}">
                <a16:creationId xmlns:a16="http://schemas.microsoft.com/office/drawing/2014/main" id="{6652B5CE-15D4-6023-5C90-E411A3CCE53E}"/>
              </a:ext>
            </a:extLst>
          </p:cNvPr>
          <p:cNvSpPr txBox="1"/>
          <p:nvPr/>
        </p:nvSpPr>
        <p:spPr>
          <a:xfrm>
            <a:off x="758282" y="680103"/>
            <a:ext cx="7857893" cy="3739998"/>
          </a:xfrm>
          <a:prstGeom prst="rect">
            <a:avLst/>
          </a:prstGeom>
          <a:noFill/>
        </p:spPr>
        <p:txBody>
          <a:bodyPr wrap="square">
            <a:spAutoFit/>
          </a:bodyPr>
          <a:lstStyle/>
          <a:p>
            <a:pPr marL="342900" lvl="0" indent="-342900">
              <a:lnSpc>
                <a:spcPct val="150000"/>
              </a:lnSpc>
              <a:buFont typeface="+mj-lt"/>
              <a:buAutoNum type="arabicPeriod"/>
            </a:pPr>
            <a:r>
              <a:rPr lang="el-GR" sz="1600" dirty="0">
                <a:solidFill>
                  <a:schemeClr val="tx1"/>
                </a:solidFill>
                <a:latin typeface="Arial" panose="020B0604020202020204" pitchFamily="34" charset="0"/>
              </a:rPr>
              <a:t>Συσχέτιση με κωδικό υπόθεσης και είδος ελέγχου</a:t>
            </a:r>
            <a:endParaRPr lang="en-US" sz="1600" dirty="0">
              <a:solidFill>
                <a:schemeClr val="tx1"/>
              </a:solidFill>
              <a:latin typeface="Arial" panose="020B0604020202020204" pitchFamily="34" charset="0"/>
            </a:endParaRPr>
          </a:p>
          <a:p>
            <a:pPr marL="342900" lvl="0" indent="-342900">
              <a:lnSpc>
                <a:spcPct val="150000"/>
              </a:lnSpc>
              <a:buFont typeface="+mj-lt"/>
              <a:buAutoNum type="arabicPeriod"/>
            </a:pPr>
            <a:r>
              <a:rPr lang="el-GR" sz="1600" dirty="0">
                <a:solidFill>
                  <a:schemeClr val="tx1"/>
                </a:solidFill>
                <a:latin typeface="Arial" panose="020B0604020202020204" pitchFamily="34" charset="0"/>
              </a:rPr>
              <a:t>Ταυτοποίηση επιχείρησης </a:t>
            </a:r>
            <a:endParaRPr lang="en-US" sz="1600" dirty="0">
              <a:solidFill>
                <a:schemeClr val="tx1"/>
              </a:solidFill>
              <a:latin typeface="Arial" panose="020B0604020202020204" pitchFamily="34" charset="0"/>
            </a:endParaRPr>
          </a:p>
          <a:p>
            <a:pPr marL="342900" lvl="0" indent="-342900">
              <a:lnSpc>
                <a:spcPct val="150000"/>
              </a:lnSpc>
              <a:buFont typeface="+mj-lt"/>
              <a:buAutoNum type="arabicPeriod"/>
            </a:pPr>
            <a:r>
              <a:rPr lang="el-GR" sz="1600" dirty="0">
                <a:solidFill>
                  <a:schemeClr val="tx1"/>
                </a:solidFill>
                <a:latin typeface="Arial" panose="020B0604020202020204" pitchFamily="34" charset="0"/>
              </a:rPr>
              <a:t>Αναζήτηση σε πηγές ελέγχου και επέκταση ελέγχου σε τυχόν συνδεδεμένες/συνεργαζόμενες επιχειρήσεις </a:t>
            </a:r>
            <a:endParaRPr lang="en-US" sz="1600" dirty="0">
              <a:solidFill>
                <a:schemeClr val="tx1"/>
              </a:solidFill>
              <a:latin typeface="Arial" panose="020B0604020202020204" pitchFamily="34" charset="0"/>
            </a:endParaRPr>
          </a:p>
          <a:p>
            <a:pPr marL="342900" lvl="0" indent="-342900">
              <a:lnSpc>
                <a:spcPct val="150000"/>
              </a:lnSpc>
              <a:buFont typeface="+mj-lt"/>
              <a:buAutoNum type="arabicPeriod"/>
            </a:pPr>
            <a:r>
              <a:rPr lang="el-GR" sz="1600" dirty="0">
                <a:solidFill>
                  <a:schemeClr val="tx1"/>
                </a:solidFill>
                <a:latin typeface="Arial" panose="020B0604020202020204" pitchFamily="34" charset="0"/>
              </a:rPr>
              <a:t>Αντιστοίχιση συνδεόμενων πράξεων</a:t>
            </a:r>
          </a:p>
          <a:p>
            <a:pPr marL="342900" lvl="0" indent="-342900">
              <a:lnSpc>
                <a:spcPct val="150000"/>
              </a:lnSpc>
              <a:buFont typeface="+mj-lt"/>
              <a:buAutoNum type="arabicPeriod"/>
            </a:pPr>
            <a:r>
              <a:rPr lang="el-GR" sz="1600" dirty="0">
                <a:solidFill>
                  <a:schemeClr val="tx1"/>
                </a:solidFill>
                <a:latin typeface="Arial" panose="020B0604020202020204" pitchFamily="34" charset="0"/>
              </a:rPr>
              <a:t>Αξιολόγηση ευρημάτων</a:t>
            </a:r>
            <a:endParaRPr lang="en-US" sz="1600" dirty="0">
              <a:solidFill>
                <a:schemeClr val="tx1"/>
              </a:solidFill>
              <a:latin typeface="Arial" panose="020B0604020202020204" pitchFamily="34" charset="0"/>
            </a:endParaRPr>
          </a:p>
          <a:p>
            <a:pPr marL="342900" lvl="0" indent="-342900">
              <a:lnSpc>
                <a:spcPct val="150000"/>
              </a:lnSpc>
              <a:buFont typeface="+mj-lt"/>
              <a:buAutoNum type="arabicPeriod"/>
            </a:pPr>
            <a:r>
              <a:rPr lang="el-GR" sz="1600" dirty="0">
                <a:solidFill>
                  <a:schemeClr val="tx1"/>
                </a:solidFill>
                <a:latin typeface="Arial" panose="020B0604020202020204" pitchFamily="34" charset="0"/>
              </a:rPr>
              <a:t>Τεκμηρίωση εισήγησης</a:t>
            </a:r>
          </a:p>
          <a:p>
            <a:pPr marL="342900" lvl="0" indent="-342900">
              <a:lnSpc>
                <a:spcPct val="150000"/>
              </a:lnSpc>
              <a:buFont typeface="+mj-lt"/>
              <a:buAutoNum type="arabicPeriod"/>
            </a:pPr>
            <a:r>
              <a:rPr lang="el-GR" sz="1600" dirty="0">
                <a:solidFill>
                  <a:schemeClr val="tx1"/>
                </a:solidFill>
                <a:latin typeface="Arial" panose="020B0604020202020204" pitchFamily="34" charset="0"/>
              </a:rPr>
              <a:t>Ενημέρωση πληροφοριακού συστήματος με αποδεικτικό ελέγχου στην εξεταζόμενη υπόθεση/ενέργεια (πχ αξιολόγηση, τροποποίηση, έλεγχος πληρωμής κ.ο.κ.)</a:t>
            </a:r>
          </a:p>
        </p:txBody>
      </p:sp>
    </p:spTree>
    <p:extLst>
      <p:ext uri="{BB962C8B-B14F-4D97-AF65-F5344CB8AC3E}">
        <p14:creationId xmlns:p14="http://schemas.microsoft.com/office/powerpoint/2010/main" val="7430033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8AFBF8F1-6F24-3619-DDB7-F5FBDB6F448B}"/>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5E3B206C-FF4B-D6EF-B0AF-74B01EA15042}"/>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E413EC32-6FFA-74CB-6064-6DCDBC8D4FD7}"/>
              </a:ext>
            </a:extLst>
          </p:cNvPr>
          <p:cNvSpPr txBox="1">
            <a:spLocks noGrp="1"/>
          </p:cNvSpPr>
          <p:nvPr>
            <p:ph type="title"/>
          </p:nvPr>
        </p:nvSpPr>
        <p:spPr>
          <a:xfrm>
            <a:off x="758282" y="144889"/>
            <a:ext cx="8174302" cy="53521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sz="3000" dirty="0">
                <a:latin typeface="+mj-lt"/>
              </a:rPr>
              <a:t>Αξιολόγηση ευρημάτων</a:t>
            </a:r>
          </a:p>
        </p:txBody>
      </p:sp>
      <p:sp>
        <p:nvSpPr>
          <p:cNvPr id="14" name="TextBox 13">
            <a:extLst>
              <a:ext uri="{FF2B5EF4-FFF2-40B4-BE49-F238E27FC236}">
                <a16:creationId xmlns:a16="http://schemas.microsoft.com/office/drawing/2014/main" id="{F4CB3258-5A4C-4D07-0AEC-7BB9F6B17010}"/>
              </a:ext>
            </a:extLst>
          </p:cNvPr>
          <p:cNvSpPr txBox="1"/>
          <p:nvPr/>
        </p:nvSpPr>
        <p:spPr>
          <a:xfrm>
            <a:off x="-59473" y="889281"/>
            <a:ext cx="9203473" cy="3930371"/>
          </a:xfrm>
          <a:prstGeom prst="rect">
            <a:avLst/>
          </a:prstGeom>
          <a:noFill/>
        </p:spPr>
        <p:txBody>
          <a:bodyPr wrap="square">
            <a:spAutoFit/>
          </a:bodyPr>
          <a:lstStyle/>
          <a:p>
            <a:pPr lvl="0">
              <a:lnSpc>
                <a:spcPct val="150000"/>
              </a:lnSpc>
            </a:pPr>
            <a:r>
              <a:rPr lang="el-GR" dirty="0">
                <a:solidFill>
                  <a:schemeClr val="tx1"/>
                </a:solidFill>
                <a:latin typeface="Arial" panose="020B0604020202020204" pitchFamily="34" charset="0"/>
              </a:rPr>
              <a:t>Για τις προτάσεις που εντοπίσθηκαν να συνδέονται, προτεραιότητα έχουν τα εξής:</a:t>
            </a:r>
          </a:p>
          <a:p>
            <a:pPr marL="285750" lvl="2"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Η συνδεόμενη πρόταση είναι ενεργή (σε φάση αξιολόγησης ή σε φάση υλοποίησης);</a:t>
            </a:r>
          </a:p>
          <a:p>
            <a:pPr marL="285750" lvl="2"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Η περίοδος υλοποίησης της συνδεόμενης πρότασης συμπίπτει (έστω και σε ένα μέρος) με την περίοδο υλοποίησης της αξιολογούμενης πρότασης;</a:t>
            </a:r>
          </a:p>
          <a:p>
            <a:pPr marL="285750" lvl="2"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Η στόχευση και το φυσικό αντικείμενο που ενισχύει η δράση της συνδεόμενης πρότασης έχουν επικάλυψη με τη δράση της αξιολογούμενης πρότασης;</a:t>
            </a:r>
          </a:p>
          <a:p>
            <a:pPr marL="285750" lvl="2"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Οι δύο προτάσεις υλοποιούνται στην ίδια τοποθεσία;</a:t>
            </a:r>
          </a:p>
          <a:p>
            <a:pPr lvl="2">
              <a:lnSpc>
                <a:spcPct val="150000"/>
              </a:lnSpc>
            </a:pPr>
            <a:r>
              <a:rPr lang="el-GR" dirty="0">
                <a:solidFill>
                  <a:schemeClr val="tx1"/>
                </a:solidFill>
                <a:latin typeface="Arial" panose="020B0604020202020204" pitchFamily="34" charset="0"/>
              </a:rPr>
              <a:t>Εάν είναι θετική η απάντηση στα παραπάνω, γίνεται έλεγχος παραστατικών μέσα από το ΣΕΔΧ, φτάνοντας μέχρι μικρότερη δυνατή και αποδείξιμη μονάδα ελέγχου (πχ δαπάνη).</a:t>
            </a:r>
          </a:p>
          <a:p>
            <a:pPr marL="28575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Η αξιολόγηση γίνεται βάσει των διαθέσιμων στοιχείων και επεκτείνεται όπου χρειαστεί.</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Η έκβαση μπορεί να είναι χωρίς εύρημα, ελλιπή στοιχεία, μερική επικάλυψη ή διπλή κάλυψη.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Η διοικητική συνέπεια περιορίζεται αποκλειστικά στο μέρος που αποδείχθηκε.</a:t>
            </a:r>
          </a:p>
        </p:txBody>
      </p:sp>
    </p:spTree>
    <p:extLst>
      <p:ext uri="{BB962C8B-B14F-4D97-AF65-F5344CB8AC3E}">
        <p14:creationId xmlns:p14="http://schemas.microsoft.com/office/powerpoint/2010/main" val="1677585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220089C2-0BFD-58AD-7944-C7A171F40160}"/>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7A3141F9-60A3-61BF-EA26-3E9E2D4A9AD3}"/>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DEB0950C-52D4-8953-81D2-4068D21C0586}"/>
              </a:ext>
            </a:extLst>
          </p:cNvPr>
          <p:cNvSpPr txBox="1">
            <a:spLocks noGrp="1"/>
          </p:cNvSpPr>
          <p:nvPr>
            <p:ph type="title"/>
          </p:nvPr>
        </p:nvSpPr>
        <p:spPr>
          <a:xfrm>
            <a:off x="758282" y="144889"/>
            <a:ext cx="8174302" cy="53521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sz="3000" dirty="0">
                <a:latin typeface="+mj-lt"/>
              </a:rPr>
              <a:t>Παράδειγμα: επικάλυψη περιόδου</a:t>
            </a:r>
          </a:p>
        </p:txBody>
      </p:sp>
      <p:sp>
        <p:nvSpPr>
          <p:cNvPr id="14" name="TextBox 13">
            <a:extLst>
              <a:ext uri="{FF2B5EF4-FFF2-40B4-BE49-F238E27FC236}">
                <a16:creationId xmlns:a16="http://schemas.microsoft.com/office/drawing/2014/main" id="{D734B2CD-511D-8C11-1677-84FEEB28B574}"/>
              </a:ext>
            </a:extLst>
          </p:cNvPr>
          <p:cNvSpPr txBox="1"/>
          <p:nvPr/>
        </p:nvSpPr>
        <p:spPr>
          <a:xfrm>
            <a:off x="0" y="959503"/>
            <a:ext cx="8771467" cy="3284041"/>
          </a:xfrm>
          <a:prstGeom prst="rect">
            <a:avLst/>
          </a:prstGeom>
          <a:noFill/>
        </p:spPr>
        <p:txBody>
          <a:bodyPr wrap="square">
            <a:spAutoFit/>
          </a:bodyPr>
          <a:lstStyle/>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Η Επιχείρηση Α έχει ενταχθεί στην Πράξη Α για επενδυτικό σχέδιο με περίοδο υλοποίησης 01/2025–12/2026.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Κατά την αναζήτηση του ΑΦΜ της εντοπίζεται και η Πράξη Β, άλλου προγράμματος, με περίοδο υλοποίησης 06/2025–06/2027 και συναφές επενδυτικό αντικείμενο.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Οι δύο πράξεις επομένως επικαλύπτονται χρονικά και ενδέχεται να αφορούν κοινές ή συναφείς δαπάνες.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 Σύγκριση ημερομηνιών έναρξης–λήξης, αιτήσεων ένταξης και τροποποιήσεων.</a:t>
            </a:r>
            <a:br>
              <a:rPr lang="el-GR" dirty="0">
                <a:solidFill>
                  <a:schemeClr val="tx1"/>
                </a:solidFill>
                <a:latin typeface="Arial" panose="020B0604020202020204" pitchFamily="34" charset="0"/>
              </a:rPr>
            </a:br>
            <a:r>
              <a:rPr lang="el-GR" dirty="0">
                <a:solidFill>
                  <a:schemeClr val="tx1"/>
                </a:solidFill>
                <a:latin typeface="Arial" panose="020B0604020202020204" pitchFamily="34" charset="0"/>
              </a:rPr>
              <a:t>- Έλεγχος φυσικού και οικονομικού αντικειμένου των δύο πράξεων.</a:t>
            </a:r>
            <a:br>
              <a:rPr lang="el-GR" dirty="0">
                <a:solidFill>
                  <a:schemeClr val="tx1"/>
                </a:solidFill>
                <a:latin typeface="Arial" panose="020B0604020202020204" pitchFamily="34" charset="0"/>
              </a:rPr>
            </a:br>
            <a:r>
              <a:rPr lang="el-GR" dirty="0">
                <a:solidFill>
                  <a:schemeClr val="tx1"/>
                </a:solidFill>
                <a:latin typeface="Arial" panose="020B0604020202020204" pitchFamily="34" charset="0"/>
              </a:rPr>
              <a:t>- Έλεγχος αν υπάρχει κοινός εξοπλισμός, υπηρεσία, εγκατάσταση ή παραστατικό.</a:t>
            </a:r>
            <a:br>
              <a:rPr lang="el-GR" dirty="0">
                <a:solidFill>
                  <a:schemeClr val="tx1"/>
                </a:solidFill>
                <a:latin typeface="Arial" panose="020B0604020202020204" pitchFamily="34" charset="0"/>
              </a:rPr>
            </a:br>
            <a:r>
              <a:rPr lang="el-GR" dirty="0">
                <a:solidFill>
                  <a:schemeClr val="tx1"/>
                </a:solidFill>
                <a:latin typeface="Arial" panose="020B0604020202020204" pitchFamily="34" charset="0"/>
              </a:rPr>
              <a:t>- Η χρονική επικάλυψη αποτελεί ένδειξη για περαιτέρω έλεγχο και όχι αυτοτελή απόδειξη διπλής χρηματοδότησης.</a:t>
            </a:r>
            <a:endParaRPr lang="en-US" dirty="0">
              <a:solidFill>
                <a:schemeClr val="tx1"/>
              </a:solidFill>
              <a:latin typeface="Arial" panose="020B0604020202020204" pitchFamily="34" charset="0"/>
            </a:endParaRPr>
          </a:p>
        </p:txBody>
      </p:sp>
    </p:spTree>
    <p:extLst>
      <p:ext uri="{BB962C8B-B14F-4D97-AF65-F5344CB8AC3E}">
        <p14:creationId xmlns:p14="http://schemas.microsoft.com/office/powerpoint/2010/main" val="35017643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ED93F51C-719E-396E-7F80-1978881C3FA5}"/>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3CBEDFDF-AC2F-FF92-A2AD-1349B2E31F97}"/>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432E7645-92F1-9DFF-5E74-FF8A45D71430}"/>
              </a:ext>
            </a:extLst>
          </p:cNvPr>
          <p:cNvSpPr txBox="1">
            <a:spLocks noGrp="1"/>
          </p:cNvSpPr>
          <p:nvPr>
            <p:ph type="title"/>
          </p:nvPr>
        </p:nvSpPr>
        <p:spPr>
          <a:xfrm>
            <a:off x="758282" y="144889"/>
            <a:ext cx="8174302" cy="53521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sz="3000" dirty="0">
                <a:latin typeface="+mj-lt"/>
              </a:rPr>
              <a:t>Παράδειγμα: ίδιο παραστατικό</a:t>
            </a:r>
          </a:p>
        </p:txBody>
      </p:sp>
      <p:sp>
        <p:nvSpPr>
          <p:cNvPr id="14" name="TextBox 13">
            <a:extLst>
              <a:ext uri="{FF2B5EF4-FFF2-40B4-BE49-F238E27FC236}">
                <a16:creationId xmlns:a16="http://schemas.microsoft.com/office/drawing/2014/main" id="{91C9EB0B-FA0C-B974-0194-21947300C92F}"/>
              </a:ext>
            </a:extLst>
          </p:cNvPr>
          <p:cNvSpPr txBox="1"/>
          <p:nvPr/>
        </p:nvSpPr>
        <p:spPr>
          <a:xfrm>
            <a:off x="-57150" y="905082"/>
            <a:ext cx="8932584" cy="2960811"/>
          </a:xfrm>
          <a:prstGeom prst="rect">
            <a:avLst/>
          </a:prstGeom>
          <a:noFill/>
        </p:spPr>
        <p:txBody>
          <a:bodyPr wrap="square">
            <a:spAutoFit/>
          </a:bodyPr>
          <a:lstStyle/>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Η Επιχείρηση Α δηλώνει στην Πράξη Α τιμολόγιο 10.000 € για αγορά συγκεκριμένου μηχανήματος.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Κατά το </a:t>
            </a:r>
            <a:r>
              <a:rPr lang="el-GR" dirty="0" err="1">
                <a:solidFill>
                  <a:schemeClr val="tx1"/>
                </a:solidFill>
                <a:latin typeface="Arial" panose="020B0604020202020204" pitchFamily="34" charset="0"/>
              </a:rPr>
              <a:t>διασταυρωτικό</a:t>
            </a:r>
            <a:r>
              <a:rPr lang="el-GR" dirty="0">
                <a:solidFill>
                  <a:schemeClr val="tx1"/>
                </a:solidFill>
                <a:latin typeface="Arial" panose="020B0604020202020204" pitchFamily="34" charset="0"/>
              </a:rPr>
              <a:t> έλεγχο εντοπίζεται το ίδιο τιμολόγιο καταχωρισμένο και στην Πράξη Β της ίδιας επιχείρησης. Το ίδιο παραστατικό εμφανίζεται επομένως να χρησιμοποιείται για τη χρηματοδότηση δύο διαφορετικών πράξεων.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 Επιβεβαίωση αριθμού, ημερομηνίας, εκδότη, λήπτη και ποσού παραστατικού.</a:t>
            </a:r>
            <a:br>
              <a:rPr lang="el-GR" dirty="0">
                <a:solidFill>
                  <a:schemeClr val="tx1"/>
                </a:solidFill>
                <a:latin typeface="Arial" panose="020B0604020202020204" pitchFamily="34" charset="0"/>
              </a:rPr>
            </a:br>
            <a:r>
              <a:rPr lang="el-GR" dirty="0">
                <a:solidFill>
                  <a:schemeClr val="tx1"/>
                </a:solidFill>
                <a:latin typeface="Arial" panose="020B0604020202020204" pitchFamily="34" charset="0"/>
              </a:rPr>
              <a:t>- Έλεγχος εάν αφορά την ίδια δαπάνη, το ίδιο αντικείμενο και το ίδιο οικονομικό αποτέλεσμα.</a:t>
            </a:r>
            <a:br>
              <a:rPr lang="el-GR" dirty="0">
                <a:solidFill>
                  <a:schemeClr val="tx1"/>
                </a:solidFill>
                <a:latin typeface="Arial" panose="020B0604020202020204" pitchFamily="34" charset="0"/>
              </a:rPr>
            </a:br>
            <a:r>
              <a:rPr lang="el-GR" dirty="0">
                <a:solidFill>
                  <a:schemeClr val="tx1"/>
                </a:solidFill>
                <a:latin typeface="Arial" panose="020B0604020202020204" pitchFamily="34" charset="0"/>
              </a:rPr>
              <a:t>- Εάν πρόκειται για τμηματική χρηματοδότηση, προσδιορίζεται ποιο μέρος του ποσού αφορά κάθε πράξη.</a:t>
            </a:r>
            <a:br>
              <a:rPr lang="el-GR" dirty="0">
                <a:solidFill>
                  <a:schemeClr val="tx1"/>
                </a:solidFill>
                <a:latin typeface="Arial" panose="020B0604020202020204" pitchFamily="34" charset="0"/>
              </a:rPr>
            </a:br>
            <a:r>
              <a:rPr lang="el-GR" dirty="0">
                <a:solidFill>
                  <a:schemeClr val="tx1"/>
                </a:solidFill>
                <a:latin typeface="Arial" panose="020B0604020202020204" pitchFamily="34" charset="0"/>
              </a:rPr>
              <a:t>- Αναζητούνται στοιχεία εξόφλησης και λογιστικής καταχώρισης.</a:t>
            </a:r>
            <a:br>
              <a:rPr lang="el-GR" dirty="0">
                <a:solidFill>
                  <a:schemeClr val="tx1"/>
                </a:solidFill>
                <a:latin typeface="Arial" panose="020B0604020202020204" pitchFamily="34" charset="0"/>
              </a:rPr>
            </a:br>
            <a:r>
              <a:rPr lang="el-GR" dirty="0">
                <a:solidFill>
                  <a:schemeClr val="tx1"/>
                </a:solidFill>
                <a:latin typeface="Arial" panose="020B0604020202020204" pitchFamily="34" charset="0"/>
              </a:rPr>
              <a:t>- Δυνατότητα περικοπής του ποσού για το οποίο αποδεικνύεται επικάλυψη.</a:t>
            </a:r>
          </a:p>
        </p:txBody>
      </p:sp>
    </p:spTree>
    <p:extLst>
      <p:ext uri="{BB962C8B-B14F-4D97-AF65-F5344CB8AC3E}">
        <p14:creationId xmlns:p14="http://schemas.microsoft.com/office/powerpoint/2010/main" val="14783045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10D9D9FB-F16B-2DCA-8473-B7ECDD6C537D}"/>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DBEAA106-D5A4-A383-59FE-385F35204E0A}"/>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111BB006-D998-BFD8-56BD-434FC875CCF8}"/>
              </a:ext>
            </a:extLst>
          </p:cNvPr>
          <p:cNvSpPr txBox="1">
            <a:spLocks noGrp="1"/>
          </p:cNvSpPr>
          <p:nvPr>
            <p:ph type="title"/>
          </p:nvPr>
        </p:nvSpPr>
        <p:spPr>
          <a:xfrm>
            <a:off x="758282" y="144889"/>
            <a:ext cx="8385718" cy="53521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sz="3000" dirty="0">
                <a:latin typeface="+mj-lt"/>
              </a:rPr>
              <a:t>Παράδειγμα: διαχωρισμός φυσικού αντικειμένου</a:t>
            </a:r>
          </a:p>
        </p:txBody>
      </p:sp>
      <p:sp>
        <p:nvSpPr>
          <p:cNvPr id="14" name="TextBox 13">
            <a:extLst>
              <a:ext uri="{FF2B5EF4-FFF2-40B4-BE49-F238E27FC236}">
                <a16:creationId xmlns:a16="http://schemas.microsoft.com/office/drawing/2014/main" id="{C76E6E47-7FE2-BC9A-951F-BD493CFC8853}"/>
              </a:ext>
            </a:extLst>
          </p:cNvPr>
          <p:cNvSpPr txBox="1"/>
          <p:nvPr/>
        </p:nvSpPr>
        <p:spPr>
          <a:xfrm>
            <a:off x="0" y="918140"/>
            <a:ext cx="8616175" cy="3283976"/>
          </a:xfrm>
          <a:prstGeom prst="rect">
            <a:avLst/>
          </a:prstGeom>
          <a:noFill/>
        </p:spPr>
        <p:txBody>
          <a:bodyPr wrap="square">
            <a:spAutoFit/>
          </a:bodyPr>
          <a:lstStyle/>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Η Επιχείρηση Α χρηματοδοτείται από την Πράξη Α για νέα πτέρυγα εγκατάστασης 250 τ.μ.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Κατά τον έλεγχο εντοπίζεται η Πράξη Β, μέσω της οποίας χρηματοδοτείται δεύτερη πτέρυγα 250 τ.μ. στην ίδια εγκατάσταση.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Η κοινή θέση υλοποίησης δημιουργεί ένδειξη πιθανής επικάλυψης, χωρίς όμως να σημαίνει ότι οι δύο πράξεις χρηματοδοτούν το ίδιο φυσικό αντικείμενο.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 Έλεγχος διακριτών επιμετρήσεων, σχεδίων και προϋπολογισμών.</a:t>
            </a:r>
            <a:br>
              <a:rPr lang="el-GR" dirty="0">
                <a:solidFill>
                  <a:schemeClr val="tx1"/>
                </a:solidFill>
                <a:latin typeface="Arial" panose="020B0604020202020204" pitchFamily="34" charset="0"/>
              </a:rPr>
            </a:br>
            <a:r>
              <a:rPr lang="el-GR" dirty="0">
                <a:solidFill>
                  <a:schemeClr val="tx1"/>
                </a:solidFill>
                <a:latin typeface="Arial" panose="020B0604020202020204" pitchFamily="34" charset="0"/>
              </a:rPr>
              <a:t>- Έλεγχος συμβάσεων και παραστατικών ανά πτέρυγα.</a:t>
            </a:r>
            <a:br>
              <a:rPr lang="el-GR" dirty="0">
                <a:solidFill>
                  <a:schemeClr val="tx1"/>
                </a:solidFill>
                <a:latin typeface="Arial" panose="020B0604020202020204" pitchFamily="34" charset="0"/>
              </a:rPr>
            </a:br>
            <a:r>
              <a:rPr lang="el-GR" dirty="0">
                <a:solidFill>
                  <a:schemeClr val="tx1"/>
                </a:solidFill>
                <a:latin typeface="Arial" panose="020B0604020202020204" pitchFamily="34" charset="0"/>
              </a:rPr>
              <a:t>- Σύνδεση κάθε γραμμής δαπάνης με συγκεκριμένο φυσικό αντικείμενο.</a:t>
            </a:r>
            <a:br>
              <a:rPr lang="el-GR" dirty="0">
                <a:solidFill>
                  <a:schemeClr val="tx1"/>
                </a:solidFill>
                <a:latin typeface="Arial" panose="020B0604020202020204" pitchFamily="34" charset="0"/>
              </a:rPr>
            </a:br>
            <a:r>
              <a:rPr lang="el-GR" dirty="0">
                <a:solidFill>
                  <a:schemeClr val="tx1"/>
                </a:solidFill>
                <a:latin typeface="Arial" panose="020B0604020202020204" pitchFamily="34" charset="0"/>
              </a:rPr>
              <a:t>- Επιτόπια επαλήθευση, εφόσον απαιτείται.</a:t>
            </a:r>
            <a:br>
              <a:rPr lang="el-GR" dirty="0">
                <a:solidFill>
                  <a:schemeClr val="tx1"/>
                </a:solidFill>
                <a:latin typeface="Arial" panose="020B0604020202020204" pitchFamily="34" charset="0"/>
              </a:rPr>
            </a:br>
            <a:r>
              <a:rPr lang="el-GR" dirty="0">
                <a:solidFill>
                  <a:schemeClr val="tx1"/>
                </a:solidFill>
                <a:latin typeface="Arial" panose="020B0604020202020204" pitchFamily="34" charset="0"/>
              </a:rPr>
              <a:t>- Αποδοχή και των δύο πράξεων όταν τεκμηριώνεται πλήρης φυσικός και οικονομικός διαχωρισμός.</a:t>
            </a:r>
          </a:p>
        </p:txBody>
      </p:sp>
    </p:spTree>
    <p:extLst>
      <p:ext uri="{BB962C8B-B14F-4D97-AF65-F5344CB8AC3E}">
        <p14:creationId xmlns:p14="http://schemas.microsoft.com/office/powerpoint/2010/main" val="25148509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37">
          <a:extLst>
            <a:ext uri="{FF2B5EF4-FFF2-40B4-BE49-F238E27FC236}">
              <a16:creationId xmlns:a16="http://schemas.microsoft.com/office/drawing/2014/main" id="{78F83DAE-7472-BB9D-7BEF-6178C84DE792}"/>
            </a:ext>
          </a:extLst>
        </p:cNvPr>
        <p:cNvGrpSpPr/>
        <p:nvPr/>
      </p:nvGrpSpPr>
      <p:grpSpPr>
        <a:xfrm>
          <a:off x="0" y="0"/>
          <a:ext cx="0" cy="0"/>
          <a:chOff x="0" y="0"/>
          <a:chExt cx="0" cy="0"/>
        </a:xfrm>
      </p:grpSpPr>
      <p:sp>
        <p:nvSpPr>
          <p:cNvPr id="638" name="Google Shape;638;p45">
            <a:extLst>
              <a:ext uri="{FF2B5EF4-FFF2-40B4-BE49-F238E27FC236}">
                <a16:creationId xmlns:a16="http://schemas.microsoft.com/office/drawing/2014/main" id="{6FB39645-8953-5F21-3AD0-D243F17C94B6}"/>
              </a:ext>
            </a:extLst>
          </p:cNvPr>
          <p:cNvSpPr txBox="1">
            <a:spLocks noGrp="1"/>
          </p:cNvSpPr>
          <p:nvPr>
            <p:ph type="title"/>
          </p:nvPr>
        </p:nvSpPr>
        <p:spPr>
          <a:xfrm>
            <a:off x="1006867" y="27205"/>
            <a:ext cx="8226341" cy="53521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sz="3000" dirty="0">
                <a:latin typeface="+mj-lt"/>
              </a:rPr>
              <a:t>Ενωσιακή νομική βάση</a:t>
            </a:r>
          </a:p>
        </p:txBody>
      </p:sp>
      <p:sp>
        <p:nvSpPr>
          <p:cNvPr id="3" name="Rectangle 1">
            <a:extLst>
              <a:ext uri="{FF2B5EF4-FFF2-40B4-BE49-F238E27FC236}">
                <a16:creationId xmlns:a16="http://schemas.microsoft.com/office/drawing/2014/main" id="{06BBBD15-F780-DF43-341D-D5787C277A39}"/>
              </a:ext>
            </a:extLst>
          </p:cNvPr>
          <p:cNvSpPr>
            <a:spLocks noChangeArrowheads="1"/>
          </p:cNvSpPr>
          <p:nvPr/>
        </p:nvSpPr>
        <p:spPr bwMode="auto">
          <a:xfrm>
            <a:off x="914400" y="625063"/>
            <a:ext cx="7900081" cy="3893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300" b="1" i="0" u="none" strike="noStrike" cap="none" normalizeH="0" baseline="0" dirty="0">
                <a:ln>
                  <a:noFill/>
                </a:ln>
                <a:solidFill>
                  <a:schemeClr val="tx1"/>
                </a:solidFill>
                <a:effectLst/>
                <a:latin typeface="Arial" panose="020B0604020202020204" pitchFamily="34" charset="0"/>
              </a:rPr>
              <a:t>Κανονισμός (ΕΕ, Ευρατόμ) 2024/2509, άρθρο 191: </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300" b="0" i="0" u="none" strike="noStrike" cap="none" normalizeH="0" baseline="0" dirty="0">
                <a:ln>
                  <a:noFill/>
                </a:ln>
                <a:solidFill>
                  <a:schemeClr val="tx1"/>
                </a:solidFill>
                <a:effectLst/>
                <a:latin typeface="Arial" panose="020B0604020202020204" pitchFamily="34" charset="0"/>
              </a:rPr>
              <a:t>Αρχή της μη σωρευτικής χορήγησης και της αποφυγής της διπλής χρηματοδότησης:</a:t>
            </a:r>
            <a:endParaRPr kumimoji="0" lang="el-GR" altLang="el-GR" sz="1300" b="0" i="1"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1300" b="0" i="0" u="none" strike="noStrike" cap="none" normalizeH="0" baseline="0" dirty="0">
              <a:ln>
                <a:noFill/>
              </a:ln>
              <a:solidFill>
                <a:schemeClr val="tx1"/>
              </a:solidFill>
              <a:effectLst/>
              <a:latin typeface="Arial" panose="020B0604020202020204" pitchFamily="34" charset="0"/>
            </a:endParaRPr>
          </a:p>
          <a:p>
            <a:pPr lvl="0" eaLnBrk="0" fontAlgn="base" hangingPunct="0">
              <a:spcBef>
                <a:spcPct val="0"/>
              </a:spcBef>
              <a:spcAft>
                <a:spcPct val="0"/>
              </a:spcAft>
              <a:buClrTx/>
            </a:pPr>
            <a:r>
              <a:rPr lang="el-GR" sz="1300" b="1" dirty="0">
                <a:solidFill>
                  <a:schemeClr val="tx1"/>
                </a:solidFill>
                <a:latin typeface="Arial" panose="020B0604020202020204" pitchFamily="34" charset="0"/>
              </a:rPr>
              <a:t>Κανονισμός (ΕΕ) 2021/2116, ά</a:t>
            </a:r>
            <a:r>
              <a:rPr lang="el-GR" altLang="el-GR" sz="1300" b="1" dirty="0">
                <a:solidFill>
                  <a:schemeClr val="tx1"/>
                </a:solidFill>
                <a:latin typeface="Arial" panose="020B0604020202020204" pitchFamily="34" charset="0"/>
              </a:rPr>
              <a:t>ρθρο </a:t>
            </a:r>
            <a:r>
              <a:rPr kumimoji="0" lang="el-GR" altLang="el-GR" sz="1300" b="1" i="0" u="none" strike="noStrike" cap="none" normalizeH="0" baseline="0" dirty="0">
                <a:ln>
                  <a:noFill/>
                </a:ln>
                <a:solidFill>
                  <a:schemeClr val="tx1"/>
                </a:solidFill>
                <a:effectLst/>
                <a:latin typeface="Arial" panose="020B0604020202020204" pitchFamily="34" charset="0"/>
              </a:rPr>
              <a:t>36:</a:t>
            </a:r>
          </a:p>
          <a:p>
            <a:pPr lvl="0" eaLnBrk="0" fontAlgn="base" hangingPunct="0">
              <a:spcBef>
                <a:spcPct val="0"/>
              </a:spcBef>
              <a:spcAft>
                <a:spcPct val="0"/>
              </a:spcAft>
              <a:buClrTx/>
            </a:pPr>
            <a:r>
              <a:rPr kumimoji="0" lang="el-GR" altLang="el-GR" sz="1300" b="0" u="none" strike="noStrike" cap="none" normalizeH="0" baseline="0" dirty="0">
                <a:ln>
                  <a:noFill/>
                </a:ln>
                <a:solidFill>
                  <a:schemeClr val="tx1"/>
                </a:solidFill>
                <a:effectLst/>
                <a:latin typeface="Arial" panose="020B0604020202020204" pitchFamily="34" charset="0"/>
              </a:rPr>
              <a:t>Διασφάλιση ότι οι δαπάνες ΕΓΤΕ/ΕΓΤΑΑ δε λαμβάνουν διπλή χρηματοδότηση από Π/Υ ΕΕ.</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300" b="0" u="none" strike="noStrike" cap="none" normalizeH="0" baseline="0" dirty="0">
                <a:ln>
                  <a:noFill/>
                </a:ln>
                <a:solidFill>
                  <a:schemeClr val="tx1"/>
                </a:solidFill>
                <a:effectLst/>
                <a:latin typeface="Arial" panose="020B0604020202020204" pitchFamily="34" charset="0"/>
              </a:rPr>
              <a:t>Συνδυασμός χρηματοδότησης: η συνολική ενίσχυση δεν μπορεί να υπερβαίνει τα προβλεπόμενα ανώτατα όρια ενίσχυσης &amp; οι ίδιες δαπάνες δεν μπορούν να δηλώνονται &gt;1 φορές για χρηματοδότηση.</a:t>
            </a:r>
          </a:p>
          <a:p>
            <a:pPr marL="0" marR="0" lvl="0" indent="0" algn="l" defTabSz="914400" rtl="0" eaLnBrk="0" fontAlgn="base" latinLnBrk="0" hangingPunct="0">
              <a:lnSpc>
                <a:spcPct val="100000"/>
              </a:lnSpc>
              <a:spcBef>
                <a:spcPct val="0"/>
              </a:spcBef>
              <a:spcAft>
                <a:spcPct val="0"/>
              </a:spcAft>
              <a:buClrTx/>
              <a:buSzTx/>
              <a:buFontTx/>
              <a:buNone/>
              <a:tabLst/>
            </a:pPr>
            <a:endParaRPr lang="el-GR" altLang="el-GR" sz="1300" dirty="0">
              <a:solidFill>
                <a:schemeClr val="tx1"/>
              </a:solidFill>
              <a:latin typeface="Arial" panose="020B0604020202020204" pitchFamily="34" charset="0"/>
            </a:endParaRPr>
          </a:p>
          <a:p>
            <a:pPr eaLnBrk="0" fontAlgn="base" hangingPunct="0">
              <a:spcBef>
                <a:spcPct val="0"/>
              </a:spcBef>
              <a:spcAft>
                <a:spcPct val="0"/>
              </a:spcAft>
              <a:buClrTx/>
            </a:pPr>
            <a:r>
              <a:rPr lang="el-GR" sz="1300" b="1" dirty="0">
                <a:solidFill>
                  <a:schemeClr val="tx1"/>
                </a:solidFill>
                <a:latin typeface="Arial" panose="020B0604020202020204" pitchFamily="34" charset="0"/>
              </a:rPr>
              <a:t>Κανονισμός (ΕΕ) 2021/2116, άρθρα 59 και 62: </a:t>
            </a:r>
          </a:p>
          <a:p>
            <a:pPr eaLnBrk="0" fontAlgn="base" hangingPunct="0">
              <a:spcBef>
                <a:spcPct val="0"/>
              </a:spcBef>
              <a:spcAft>
                <a:spcPct val="0"/>
              </a:spcAft>
              <a:buClrTx/>
            </a:pPr>
            <a:r>
              <a:rPr lang="el-GR" sz="1300" dirty="0">
                <a:solidFill>
                  <a:schemeClr val="tx1"/>
                </a:solidFill>
                <a:latin typeface="Arial" panose="020B0604020202020204" pitchFamily="34" charset="0"/>
              </a:rPr>
              <a:t>Προστασία των οικονομικών συμφερόντων της Ένωσης. Έλεγχοι και αποτελεσματικά συστήματα διαχείρισης. Ρήτρα καταστρατήγησης</a:t>
            </a:r>
            <a:endParaRPr lang="el-GR" altLang="el-GR" sz="1300" dirty="0">
              <a:solidFill>
                <a:schemeClr val="tx1"/>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13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300" b="1" i="0" u="none" strike="noStrike" cap="none" normalizeH="0" baseline="0" dirty="0">
                <a:ln>
                  <a:noFill/>
                </a:ln>
                <a:solidFill>
                  <a:schemeClr val="tx1"/>
                </a:solidFill>
                <a:effectLst/>
                <a:latin typeface="Arial" panose="020B0604020202020204" pitchFamily="34" charset="0"/>
              </a:rPr>
              <a:t>Κανονισμός (ΕΕ) 2021/2115</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300" b="0" i="1" u="none" strike="noStrike" cap="none" normalizeH="0" baseline="0" dirty="0">
                <a:ln>
                  <a:noFill/>
                </a:ln>
                <a:solidFill>
                  <a:schemeClr val="tx1"/>
                </a:solidFill>
                <a:effectLst/>
                <a:latin typeface="Arial" panose="020B0604020202020204" pitchFamily="34" charset="0"/>
              </a:rPr>
              <a:t>(..) οι παρεμβάσεις του ΣΣ ΚΑΠ χρηματοδοτούνται από ΕΓΤΕ/ΕΓΤΑΑ και εφαρμόζονται μέσω του συστήματος διαχείρισης και ελέγχου που οφείλει να διασφαλίζει τη νομιμότητα και κανονικότητα των δαπανών. </a:t>
            </a:r>
          </a:p>
          <a:p>
            <a:pPr eaLnBrk="0" fontAlgn="base" hangingPunct="0">
              <a:spcBef>
                <a:spcPct val="0"/>
              </a:spcBef>
              <a:spcAft>
                <a:spcPct val="0"/>
              </a:spcAft>
              <a:buClrTx/>
            </a:pPr>
            <a:endParaRPr lang="el-GR" sz="1300" dirty="0"/>
          </a:p>
          <a:p>
            <a:pPr eaLnBrk="0" fontAlgn="base" hangingPunct="0">
              <a:spcBef>
                <a:spcPct val="0"/>
              </a:spcBef>
              <a:spcAft>
                <a:spcPct val="0"/>
              </a:spcAft>
              <a:buClrTx/>
            </a:pPr>
            <a:r>
              <a:rPr lang="el-GR" sz="1300" b="1" dirty="0">
                <a:solidFill>
                  <a:schemeClr val="tx1"/>
                </a:solidFill>
                <a:latin typeface="Arial" panose="020B0604020202020204" pitchFamily="34" charset="0"/>
              </a:rPr>
              <a:t>Κανονισμός (ΕΕ) 2021/1060, άρθρο 63 παρ. 9: </a:t>
            </a:r>
          </a:p>
          <a:p>
            <a:pPr eaLnBrk="0" fontAlgn="base" hangingPunct="0">
              <a:spcBef>
                <a:spcPct val="0"/>
              </a:spcBef>
              <a:spcAft>
                <a:spcPct val="0"/>
              </a:spcAft>
              <a:buClrTx/>
            </a:pPr>
            <a:r>
              <a:rPr lang="el-GR" sz="1300" dirty="0">
                <a:solidFill>
                  <a:schemeClr val="tx1"/>
                </a:solidFill>
                <a:latin typeface="Arial" panose="020B0604020202020204" pitchFamily="34" charset="0"/>
              </a:rPr>
              <a:t>Απαγόρευση δήλωσης της ίδιας δαπάνης σε περισσότερα Ταμεία ή προγράμματα. </a:t>
            </a:r>
          </a:p>
        </p:txBody>
      </p:sp>
      <p:pic>
        <p:nvPicPr>
          <p:cNvPr id="9" name="Εικόνα 8">
            <a:extLst>
              <a:ext uri="{FF2B5EF4-FFF2-40B4-BE49-F238E27FC236}">
                <a16:creationId xmlns:a16="http://schemas.microsoft.com/office/drawing/2014/main" id="{771939E6-16F7-1DC5-2621-96B5F8FACC5D}"/>
              </a:ext>
            </a:extLst>
          </p:cNvPr>
          <p:cNvPicPr>
            <a:picLocks noChangeAspect="1"/>
          </p:cNvPicPr>
          <p:nvPr/>
        </p:nvPicPr>
        <p:blipFill>
          <a:blip r:embed="rId3"/>
          <a:stretch>
            <a:fillRect/>
          </a:stretch>
        </p:blipFill>
        <p:spPr>
          <a:xfrm>
            <a:off x="3979816" y="4763318"/>
            <a:ext cx="4703267" cy="380181"/>
          </a:xfrm>
          <a:prstGeom prst="rect">
            <a:avLst/>
          </a:prstGeom>
        </p:spPr>
      </p:pic>
    </p:spTree>
    <p:extLst>
      <p:ext uri="{BB962C8B-B14F-4D97-AF65-F5344CB8AC3E}">
        <p14:creationId xmlns:p14="http://schemas.microsoft.com/office/powerpoint/2010/main" val="35360003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A9A8D891-C094-275F-A40A-8982E1DA3CBD}"/>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7C3250CE-DF0E-6E4F-2166-24282F76D1D9}"/>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D954992D-BA33-97B8-C711-97AAF7FDB97D}"/>
              </a:ext>
            </a:extLst>
          </p:cNvPr>
          <p:cNvSpPr txBox="1">
            <a:spLocks noGrp="1"/>
          </p:cNvSpPr>
          <p:nvPr>
            <p:ph type="title"/>
          </p:nvPr>
        </p:nvSpPr>
        <p:spPr>
          <a:xfrm>
            <a:off x="758282" y="144889"/>
            <a:ext cx="8174302" cy="53521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sz="3000" dirty="0">
                <a:latin typeface="+mj-lt"/>
              </a:rPr>
              <a:t>Παράδειγμα: </a:t>
            </a:r>
            <a:r>
              <a:rPr lang="el-GR" sz="3000" dirty="0" err="1">
                <a:latin typeface="+mj-lt"/>
              </a:rPr>
              <a:t>υπεραντιστάθμιση</a:t>
            </a:r>
            <a:endParaRPr lang="el-GR" sz="3000" dirty="0">
              <a:latin typeface="+mj-lt"/>
            </a:endParaRPr>
          </a:p>
        </p:txBody>
      </p:sp>
      <p:sp>
        <p:nvSpPr>
          <p:cNvPr id="14" name="TextBox 13">
            <a:extLst>
              <a:ext uri="{FF2B5EF4-FFF2-40B4-BE49-F238E27FC236}">
                <a16:creationId xmlns:a16="http://schemas.microsoft.com/office/drawing/2014/main" id="{108CF5C1-FC1D-349E-B82F-9EE15AD453B7}"/>
              </a:ext>
            </a:extLst>
          </p:cNvPr>
          <p:cNvSpPr txBox="1"/>
          <p:nvPr/>
        </p:nvSpPr>
        <p:spPr>
          <a:xfrm>
            <a:off x="0" y="1235275"/>
            <a:ext cx="8616175" cy="3284041"/>
          </a:xfrm>
          <a:prstGeom prst="rect">
            <a:avLst/>
          </a:prstGeom>
          <a:noFill/>
        </p:spPr>
        <p:txBody>
          <a:bodyPr wrap="square">
            <a:spAutoFit/>
          </a:bodyPr>
          <a:lstStyle/>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Η Επιχείρηση Α έχει επιλέξιμη οικονομική ζημία 100.000 € και λαμβάνει από την Πράξη Α ενίσχυση 70.000 €.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Κατά την αναζήτηση του ΑΦΜ της εντοπίζεται και η Πράξη Β, μέσω της οποίας έχει λάβει επιπλέον 45.000 € για την ίδια ζημία.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Η συνολική δημόσια στήριξη ανέρχεται επομένως σε 115.000 €, δηλαδή υπερβαίνει κατά 15.000 € την πραγματική ζημία.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 Έλεγχος εάν οι δύο ενισχύσεις καλύπτουν πράγματι την ίδια ζημία ή δαπάνη.</a:t>
            </a:r>
            <a:br>
              <a:rPr lang="el-GR" dirty="0">
                <a:solidFill>
                  <a:schemeClr val="tx1"/>
                </a:solidFill>
                <a:latin typeface="Arial" panose="020B0604020202020204" pitchFamily="34" charset="0"/>
              </a:rPr>
            </a:br>
            <a:r>
              <a:rPr lang="el-GR" dirty="0">
                <a:solidFill>
                  <a:schemeClr val="tx1"/>
                </a:solidFill>
                <a:latin typeface="Arial" panose="020B0604020202020204" pitchFamily="34" charset="0"/>
              </a:rPr>
              <a:t>- Συνυπολογισμός ασφαλιστικών αποζημιώσεων και άλλων σχετικών ενισχύσεων.</a:t>
            </a:r>
            <a:br>
              <a:rPr lang="el-GR" dirty="0">
                <a:solidFill>
                  <a:schemeClr val="tx1"/>
                </a:solidFill>
                <a:latin typeface="Arial" panose="020B0604020202020204" pitchFamily="34" charset="0"/>
              </a:rPr>
            </a:br>
            <a:r>
              <a:rPr lang="el-GR" dirty="0">
                <a:solidFill>
                  <a:schemeClr val="tx1"/>
                </a:solidFill>
                <a:latin typeface="Arial" panose="020B0604020202020204" pitchFamily="34" charset="0"/>
              </a:rPr>
              <a:t>- Προσδιορισμός του ανώτατου επιτρεπόμενου συνολικού ποσού στήριξης.</a:t>
            </a:r>
            <a:br>
              <a:rPr lang="el-GR" dirty="0">
                <a:solidFill>
                  <a:schemeClr val="tx1"/>
                </a:solidFill>
                <a:latin typeface="Arial" panose="020B0604020202020204" pitchFamily="34" charset="0"/>
              </a:rPr>
            </a:br>
            <a:r>
              <a:rPr lang="el-GR" dirty="0">
                <a:solidFill>
                  <a:schemeClr val="tx1"/>
                </a:solidFill>
                <a:latin typeface="Arial" panose="020B0604020202020204" pitchFamily="34" charset="0"/>
              </a:rPr>
              <a:t>- Ανάκτηση ή μη καταβολή μόνο του ποσού που οδηγεί σε </a:t>
            </a:r>
            <a:r>
              <a:rPr lang="el-GR" dirty="0" err="1">
                <a:solidFill>
                  <a:schemeClr val="tx1"/>
                </a:solidFill>
                <a:latin typeface="Arial" panose="020B0604020202020204" pitchFamily="34" charset="0"/>
              </a:rPr>
              <a:t>υπεραντιστάθμιση</a:t>
            </a:r>
            <a:r>
              <a:rPr lang="el-GR" dirty="0">
                <a:solidFill>
                  <a:schemeClr val="tx1"/>
                </a:solidFill>
                <a:latin typeface="Arial" panose="020B0604020202020204" pitchFamily="34" charset="0"/>
              </a:rPr>
              <a:t>.</a:t>
            </a:r>
          </a:p>
        </p:txBody>
      </p:sp>
    </p:spTree>
    <p:extLst>
      <p:ext uri="{BB962C8B-B14F-4D97-AF65-F5344CB8AC3E}">
        <p14:creationId xmlns:p14="http://schemas.microsoft.com/office/powerpoint/2010/main" val="7046112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C54455EB-EA26-5F72-93B9-872111FC0AF9}"/>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DF1F740B-A2A3-E3B9-937C-3B7D038D4089}"/>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BA57DE1E-2EA4-3423-FFFF-289D2CA3F76C}"/>
              </a:ext>
            </a:extLst>
          </p:cNvPr>
          <p:cNvSpPr txBox="1">
            <a:spLocks noGrp="1"/>
          </p:cNvSpPr>
          <p:nvPr>
            <p:ph type="title"/>
          </p:nvPr>
        </p:nvSpPr>
        <p:spPr>
          <a:xfrm>
            <a:off x="758282" y="144889"/>
            <a:ext cx="8174302" cy="53521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sz="3000" dirty="0">
                <a:latin typeface="+mj-lt"/>
              </a:rPr>
              <a:t>Παράδειγμα: απασχόληση</a:t>
            </a:r>
          </a:p>
        </p:txBody>
      </p:sp>
      <p:sp>
        <p:nvSpPr>
          <p:cNvPr id="14" name="TextBox 13">
            <a:extLst>
              <a:ext uri="{FF2B5EF4-FFF2-40B4-BE49-F238E27FC236}">
                <a16:creationId xmlns:a16="http://schemas.microsoft.com/office/drawing/2014/main" id="{9815B17F-0BF0-4315-ED6E-26813FE523FE}"/>
              </a:ext>
            </a:extLst>
          </p:cNvPr>
          <p:cNvSpPr txBox="1"/>
          <p:nvPr/>
        </p:nvSpPr>
        <p:spPr>
          <a:xfrm>
            <a:off x="0" y="1014839"/>
            <a:ext cx="8616175" cy="3607141"/>
          </a:xfrm>
          <a:prstGeom prst="rect">
            <a:avLst/>
          </a:prstGeom>
          <a:noFill/>
        </p:spPr>
        <p:txBody>
          <a:bodyPr wrap="square">
            <a:spAutoFit/>
          </a:bodyPr>
          <a:lstStyle/>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Η Επιχείρηση Α δηλώνει στην Πράξη Α εργαζόμενο με συνολικό μισθολογικό κόστος 40% της επιλέξιμης δαπάνης.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Κατά τον έλεγχο εντοπίζεται ότι ο ίδιος εργαζόμενος έχει δηλωθεί και στην Πράξη Β, για την ίδια χρονική περίοδο, με απασχόληση 20%.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Πρέπει να εξακριβωθεί εάν η δηλωθείσα απασχόληση στις δύο πράξεις είναι πραγματικά διακριτή ή εάν χρηματοδοτείται δύο φορές ο ίδιος χρόνος εργασίας.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 Έλεγχος συμβάσεων και χρονικών περιόδων απασχόλησης.</a:t>
            </a:r>
            <a:br>
              <a:rPr lang="el-GR" dirty="0">
                <a:solidFill>
                  <a:schemeClr val="tx1"/>
                </a:solidFill>
                <a:latin typeface="Arial" panose="020B0604020202020204" pitchFamily="34" charset="0"/>
              </a:rPr>
            </a:br>
            <a:r>
              <a:rPr lang="el-GR" dirty="0">
                <a:solidFill>
                  <a:schemeClr val="tx1"/>
                </a:solidFill>
                <a:latin typeface="Arial" panose="020B0604020202020204" pitchFamily="34" charset="0"/>
              </a:rPr>
              <a:t>- Έλεγχος ΕΡΓΑΝΗ, ωραρίων και </a:t>
            </a:r>
            <a:r>
              <a:rPr lang="el-GR" dirty="0" err="1">
                <a:solidFill>
                  <a:schemeClr val="tx1"/>
                </a:solidFill>
                <a:latin typeface="Arial" panose="020B0604020202020204" pitchFamily="34" charset="0"/>
              </a:rPr>
              <a:t>παρουσιολογίων</a:t>
            </a:r>
            <a:r>
              <a:rPr lang="el-GR" dirty="0">
                <a:solidFill>
                  <a:schemeClr val="tx1"/>
                </a:solidFill>
                <a:latin typeface="Arial" panose="020B0604020202020204" pitchFamily="34" charset="0"/>
              </a:rPr>
              <a:t>.</a:t>
            </a:r>
            <a:br>
              <a:rPr lang="el-GR" dirty="0">
                <a:solidFill>
                  <a:schemeClr val="tx1"/>
                </a:solidFill>
                <a:latin typeface="Arial" panose="020B0604020202020204" pitchFamily="34" charset="0"/>
              </a:rPr>
            </a:br>
            <a:r>
              <a:rPr lang="el-GR" dirty="0">
                <a:solidFill>
                  <a:schemeClr val="tx1"/>
                </a:solidFill>
                <a:latin typeface="Arial" panose="020B0604020202020204" pitchFamily="34" charset="0"/>
              </a:rPr>
              <a:t>- Διασταύρωση μισθοδοσίας και αποδεικτικών πληρωμής.</a:t>
            </a:r>
            <a:br>
              <a:rPr lang="el-GR" dirty="0">
                <a:solidFill>
                  <a:schemeClr val="tx1"/>
                </a:solidFill>
                <a:latin typeface="Arial" panose="020B0604020202020204" pitchFamily="34" charset="0"/>
              </a:rPr>
            </a:br>
            <a:r>
              <a:rPr lang="el-GR" dirty="0">
                <a:solidFill>
                  <a:schemeClr val="tx1"/>
                </a:solidFill>
                <a:latin typeface="Arial" panose="020B0604020202020204" pitchFamily="34" charset="0"/>
              </a:rPr>
              <a:t>- Προσδιορισμός του πραγματικού χρόνου εργασίας που αντιστοιχεί σε κάθε πράξη.</a:t>
            </a:r>
            <a:br>
              <a:rPr lang="el-GR" dirty="0">
                <a:solidFill>
                  <a:schemeClr val="tx1"/>
                </a:solidFill>
                <a:latin typeface="Arial" panose="020B0604020202020204" pitchFamily="34" charset="0"/>
              </a:rPr>
            </a:br>
            <a:r>
              <a:rPr lang="el-GR" dirty="0">
                <a:solidFill>
                  <a:schemeClr val="tx1"/>
                </a:solidFill>
                <a:latin typeface="Arial" panose="020B0604020202020204" pitchFamily="34" charset="0"/>
              </a:rPr>
              <a:t>- Αναπροσαρμογή μόνο του τυχόν τεκμηριωμένου κοινού μέρους.</a:t>
            </a:r>
          </a:p>
        </p:txBody>
      </p:sp>
    </p:spTree>
    <p:extLst>
      <p:ext uri="{BB962C8B-B14F-4D97-AF65-F5344CB8AC3E}">
        <p14:creationId xmlns:p14="http://schemas.microsoft.com/office/powerpoint/2010/main" val="25755201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31BC8A0D-5985-41C1-C292-8AC8F402F9D7}"/>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8D4C29FC-FD8C-50A5-D92C-102DAEAB432A}"/>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7DF21F54-2FB7-7940-82B8-D4DD5CFBC3AA}"/>
              </a:ext>
            </a:extLst>
          </p:cNvPr>
          <p:cNvSpPr txBox="1">
            <a:spLocks noGrp="1"/>
          </p:cNvSpPr>
          <p:nvPr>
            <p:ph type="title"/>
          </p:nvPr>
        </p:nvSpPr>
        <p:spPr>
          <a:xfrm>
            <a:off x="758282" y="144889"/>
            <a:ext cx="8174302" cy="53521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sz="3000" dirty="0">
                <a:latin typeface="+mj-lt"/>
              </a:rPr>
              <a:t>Παράδειγμα: Ομάδα Παραγωγών και μέλος</a:t>
            </a:r>
          </a:p>
        </p:txBody>
      </p:sp>
      <p:sp>
        <p:nvSpPr>
          <p:cNvPr id="14" name="TextBox 13">
            <a:extLst>
              <a:ext uri="{FF2B5EF4-FFF2-40B4-BE49-F238E27FC236}">
                <a16:creationId xmlns:a16="http://schemas.microsoft.com/office/drawing/2014/main" id="{AF18198D-0770-B169-76BB-BBCB80666560}"/>
              </a:ext>
            </a:extLst>
          </p:cNvPr>
          <p:cNvSpPr txBox="1"/>
          <p:nvPr/>
        </p:nvSpPr>
        <p:spPr>
          <a:xfrm>
            <a:off x="0" y="833011"/>
            <a:ext cx="8932584" cy="3607141"/>
          </a:xfrm>
          <a:prstGeom prst="rect">
            <a:avLst/>
          </a:prstGeom>
          <a:noFill/>
        </p:spPr>
        <p:txBody>
          <a:bodyPr wrap="square">
            <a:spAutoFit/>
          </a:bodyPr>
          <a:lstStyle/>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Η Ομάδα Παραγωγών Α χρηματοδοτείται μέσω της Πράξης Α για αγορά συγκεκριμένου εξοπλισμού προς χρήση από τα μέλη της.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Κατά τον έλεγχο του ΑΦΜ ενός μέλους της Επιχείρησης Β, εντοπίζεται και η Πράξη Β, μέσω της οποίας το ίδιο μέλος έχει λάβει χρηματοδότηση για αντίστοιχο εξοπλισμό.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Εξετάζεται επομένως εάν πρόκειται για δύο πραγματικά διακριτές επενδύσεις ή εάν το ίδιο οικονομικό/φυσικό αντικείμενο χρηματοδοτείται τόσο μέσω της Ομάδας όσο και μέσω του μέλους.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 Σύνδεση της Ομάδας με τα μέλη της και έλεγχος των αντίστοιχων ΑΦΜ.</a:t>
            </a:r>
            <a:br>
              <a:rPr lang="el-GR" dirty="0">
                <a:solidFill>
                  <a:schemeClr val="tx1"/>
                </a:solidFill>
                <a:latin typeface="Arial" panose="020B0604020202020204" pitchFamily="34" charset="0"/>
              </a:rPr>
            </a:br>
            <a:r>
              <a:rPr lang="el-GR" dirty="0">
                <a:solidFill>
                  <a:schemeClr val="tx1"/>
                </a:solidFill>
                <a:latin typeface="Arial" panose="020B0604020202020204" pitchFamily="34" charset="0"/>
              </a:rPr>
              <a:t>- Έλεγχος του ιστορικού συμμετοχής του μέλους κατά την κρίσιμη περίοδο.</a:t>
            </a:r>
            <a:br>
              <a:rPr lang="el-GR" dirty="0">
                <a:solidFill>
                  <a:schemeClr val="tx1"/>
                </a:solidFill>
                <a:latin typeface="Arial" panose="020B0604020202020204" pitchFamily="34" charset="0"/>
              </a:rPr>
            </a:br>
            <a:r>
              <a:rPr lang="el-GR" dirty="0">
                <a:solidFill>
                  <a:schemeClr val="tx1"/>
                </a:solidFill>
                <a:latin typeface="Arial" panose="020B0604020202020204" pitchFamily="34" charset="0"/>
              </a:rPr>
              <a:t>- Αναζήτηση πράξεων τόσο της Ομάδας όσο και του συγκεκριμένου μέλους.</a:t>
            </a:r>
            <a:br>
              <a:rPr lang="el-GR" dirty="0">
                <a:solidFill>
                  <a:schemeClr val="tx1"/>
                </a:solidFill>
                <a:latin typeface="Arial" panose="020B0604020202020204" pitchFamily="34" charset="0"/>
              </a:rPr>
            </a:br>
            <a:r>
              <a:rPr lang="el-GR" dirty="0">
                <a:solidFill>
                  <a:schemeClr val="tx1"/>
                </a:solidFill>
                <a:latin typeface="Arial" panose="020B0604020202020204" pitchFamily="34" charset="0"/>
              </a:rPr>
              <a:t>- Σύγκριση εξοπλισμού, παραστατικών, σειριακών αριθμών και τόπου εγκατάστασης.</a:t>
            </a:r>
            <a:br>
              <a:rPr lang="el-GR" dirty="0">
                <a:solidFill>
                  <a:schemeClr val="tx1"/>
                </a:solidFill>
                <a:latin typeface="Arial" panose="020B0604020202020204" pitchFamily="34" charset="0"/>
              </a:rPr>
            </a:br>
            <a:r>
              <a:rPr lang="el-GR" dirty="0">
                <a:solidFill>
                  <a:schemeClr val="tx1"/>
                </a:solidFill>
                <a:latin typeface="Arial" panose="020B0604020202020204" pitchFamily="34" charset="0"/>
              </a:rPr>
              <a:t>- Έλεγχος πραγματικής χρήσης και τελικού ωφελούμενου του εξοπλισμού.</a:t>
            </a:r>
          </a:p>
        </p:txBody>
      </p:sp>
    </p:spTree>
    <p:extLst>
      <p:ext uri="{BB962C8B-B14F-4D97-AF65-F5344CB8AC3E}">
        <p14:creationId xmlns:p14="http://schemas.microsoft.com/office/powerpoint/2010/main" val="3255814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269AB94F-35F7-9CB7-AC80-8825A43D8C56}"/>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4BDE8C75-9F54-7122-9A4E-0E84BE3BC2E7}"/>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D4F1E6D1-49F2-C181-A954-554C4A8687FB}"/>
              </a:ext>
            </a:extLst>
          </p:cNvPr>
          <p:cNvSpPr txBox="1">
            <a:spLocks noGrp="1"/>
          </p:cNvSpPr>
          <p:nvPr>
            <p:ph type="title"/>
          </p:nvPr>
        </p:nvSpPr>
        <p:spPr>
          <a:xfrm>
            <a:off x="969698" y="144889"/>
            <a:ext cx="8174302" cy="535214"/>
          </a:xfrm>
          <a:prstGeom prst="rect">
            <a:avLst/>
          </a:prstGeom>
        </p:spPr>
        <p:txBody>
          <a:bodyPr spcFirstLastPara="1" wrap="square" lIns="91425" tIns="91425" rIns="91425" bIns="91425" anchor="ctr" anchorCtr="0">
            <a:noAutofit/>
          </a:bodyPr>
          <a:lstStyle/>
          <a:p>
            <a:pPr lvl="0"/>
            <a:r>
              <a:rPr lang="el-GR" sz="3000" dirty="0">
                <a:latin typeface="+mj-lt"/>
              </a:rPr>
              <a:t>Επόμενη φάση</a:t>
            </a:r>
            <a:endParaRPr lang="el-GR" dirty="0">
              <a:latin typeface="+mj-lt"/>
            </a:endParaRPr>
          </a:p>
        </p:txBody>
      </p:sp>
      <p:sp>
        <p:nvSpPr>
          <p:cNvPr id="14" name="TextBox 13">
            <a:extLst>
              <a:ext uri="{FF2B5EF4-FFF2-40B4-BE49-F238E27FC236}">
                <a16:creationId xmlns:a16="http://schemas.microsoft.com/office/drawing/2014/main" id="{435F6E92-4321-7639-9B84-CE84C554B89D}"/>
              </a:ext>
            </a:extLst>
          </p:cNvPr>
          <p:cNvSpPr txBox="1"/>
          <p:nvPr/>
        </p:nvSpPr>
        <p:spPr>
          <a:xfrm>
            <a:off x="706243" y="680103"/>
            <a:ext cx="8070223" cy="4109330"/>
          </a:xfrm>
          <a:prstGeom prst="rect">
            <a:avLst/>
          </a:prstGeom>
          <a:noFill/>
        </p:spPr>
        <p:txBody>
          <a:bodyPr wrap="square">
            <a:spAutoFit/>
          </a:bodyPr>
          <a:lstStyle/>
          <a:p>
            <a:pPr lvl="0">
              <a:lnSpc>
                <a:spcPct val="150000"/>
              </a:lnSpc>
            </a:pPr>
            <a:r>
              <a:rPr lang="el-GR" sz="1600" b="1" dirty="0">
                <a:solidFill>
                  <a:schemeClr val="tx1"/>
                </a:solidFill>
                <a:latin typeface="Arial" panose="020B0604020202020204" pitchFamily="34" charset="0"/>
              </a:rPr>
              <a:t>ΕΜΑΣ (Εθνικό Μητρώο Αγροτικών Συνεταιρισμών) (προς έγκριση αιτήματος)</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Έλεγχος πράξεων συλλογικού φορέα και μελών.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Σύνδεση Ομάδας ή Οργάνωσης Παραγωγών με τα μέλη, ιστορικό συμμετοχής. </a:t>
            </a:r>
          </a:p>
          <a:p>
            <a:pPr lvl="0">
              <a:lnSpc>
                <a:spcPct val="150000"/>
              </a:lnSpc>
            </a:pPr>
            <a:r>
              <a:rPr lang="el-GR" sz="1600" b="1" dirty="0">
                <a:solidFill>
                  <a:schemeClr val="tx1"/>
                </a:solidFill>
                <a:latin typeface="Arial" panose="020B0604020202020204" pitchFamily="34" charset="0"/>
              </a:rPr>
              <a:t>Μητρώο Πραγματικών Δικαιούχων (προς έγκριση αιτήματος)</a:t>
            </a:r>
          </a:p>
          <a:p>
            <a:pPr marL="28575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Υποστήριξη ελέγχου ενιαίας επιχείρησης.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Αναγνώριση φυσικών προσώπων περί κοινού πραγματικού ελέγχου. </a:t>
            </a:r>
          </a:p>
          <a:p>
            <a:pPr lvl="0">
              <a:lnSpc>
                <a:spcPct val="150000"/>
              </a:lnSpc>
            </a:pPr>
            <a:r>
              <a:rPr lang="el-GR" sz="1600" b="1" dirty="0">
                <a:solidFill>
                  <a:schemeClr val="tx1"/>
                </a:solidFill>
                <a:latin typeface="Arial" panose="020B0604020202020204" pitchFamily="34" charset="0"/>
              </a:rPr>
              <a:t>Arachne+ (δοκιμαστική λειτουργία)</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Αυτόματη ενσωμάτωση δεικτών κινδύνου.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Επεξήγηση του λόγου ενεργοποίησης.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Πρόσβαση στα δεδομένα που ενεργοποιούν τους σχετικούς δείκτες. </a:t>
            </a:r>
          </a:p>
          <a:p>
            <a:pPr lvl="0">
              <a:lnSpc>
                <a:spcPct val="150000"/>
              </a:lnSpc>
            </a:pPr>
            <a:r>
              <a:rPr lang="el-GR" sz="1600" b="1" dirty="0">
                <a:solidFill>
                  <a:schemeClr val="tx1"/>
                </a:solidFill>
                <a:latin typeface="Arial" panose="020B0604020202020204" pitchFamily="34" charset="0"/>
              </a:rPr>
              <a:t>Φιλοξενία σε </a:t>
            </a:r>
            <a:r>
              <a:rPr lang="en-US" sz="1600" b="1" dirty="0">
                <a:solidFill>
                  <a:schemeClr val="tx1"/>
                </a:solidFill>
                <a:latin typeface="Arial" panose="020B0604020202020204" pitchFamily="34" charset="0"/>
              </a:rPr>
              <a:t>cloud </a:t>
            </a:r>
            <a:r>
              <a:rPr lang="el-GR" sz="1600" b="1" dirty="0">
                <a:solidFill>
                  <a:schemeClr val="tx1"/>
                </a:solidFill>
                <a:latin typeface="Arial" panose="020B0604020202020204" pitchFamily="34" charset="0"/>
              </a:rPr>
              <a:t>υποδομή</a:t>
            </a:r>
          </a:p>
        </p:txBody>
      </p:sp>
    </p:spTree>
    <p:extLst>
      <p:ext uri="{BB962C8B-B14F-4D97-AF65-F5344CB8AC3E}">
        <p14:creationId xmlns:p14="http://schemas.microsoft.com/office/powerpoint/2010/main" val="18102733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4">
          <a:extLst>
            <a:ext uri="{FF2B5EF4-FFF2-40B4-BE49-F238E27FC236}">
              <a16:creationId xmlns:a16="http://schemas.microsoft.com/office/drawing/2014/main" id="{46FBD338-2545-8F73-DC40-EA3FC0EE5587}"/>
            </a:ext>
          </a:extLst>
        </p:cNvPr>
        <p:cNvGrpSpPr/>
        <p:nvPr/>
      </p:nvGrpSpPr>
      <p:grpSpPr>
        <a:xfrm>
          <a:off x="0" y="0"/>
          <a:ext cx="0" cy="0"/>
          <a:chOff x="0" y="0"/>
          <a:chExt cx="0" cy="0"/>
        </a:xfrm>
      </p:grpSpPr>
      <p:grpSp>
        <p:nvGrpSpPr>
          <p:cNvPr id="487" name="Google Shape;487;p39">
            <a:extLst>
              <a:ext uri="{FF2B5EF4-FFF2-40B4-BE49-F238E27FC236}">
                <a16:creationId xmlns:a16="http://schemas.microsoft.com/office/drawing/2014/main" id="{FA2AB6C6-C0CD-8A37-F657-ECDFF065494F}"/>
              </a:ext>
            </a:extLst>
          </p:cNvPr>
          <p:cNvGrpSpPr/>
          <p:nvPr/>
        </p:nvGrpSpPr>
        <p:grpSpPr>
          <a:xfrm>
            <a:off x="6001575" y="605850"/>
            <a:ext cx="5103175" cy="3931800"/>
            <a:chOff x="6001575" y="605850"/>
            <a:chExt cx="5103175" cy="3931800"/>
          </a:xfrm>
        </p:grpSpPr>
        <p:sp>
          <p:nvSpPr>
            <p:cNvPr id="488" name="Google Shape;488;p39">
              <a:extLst>
                <a:ext uri="{FF2B5EF4-FFF2-40B4-BE49-F238E27FC236}">
                  <a16:creationId xmlns:a16="http://schemas.microsoft.com/office/drawing/2014/main" id="{E9927949-3EFA-21AC-ED2B-70044F37D539}"/>
                </a:ext>
              </a:extLst>
            </p:cNvPr>
            <p:cNvSpPr/>
            <p:nvPr/>
          </p:nvSpPr>
          <p:spPr>
            <a:xfrm>
              <a:off x="7172950" y="605850"/>
              <a:ext cx="3931800" cy="3931800"/>
            </a:xfrm>
            <a:prstGeom prst="pie">
              <a:avLst>
                <a:gd name="adj1" fmla="val 5382449"/>
                <a:gd name="adj2" fmla="val 1620000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pinnaker"/>
                <a:ea typeface="Spinnaker"/>
                <a:cs typeface="Spinnaker"/>
                <a:sym typeface="Spinnaker"/>
              </a:endParaRPr>
            </a:p>
          </p:txBody>
        </p:sp>
        <p:pic>
          <p:nvPicPr>
            <p:cNvPr id="489" name="Google Shape;489;p39">
              <a:extLst>
                <a:ext uri="{FF2B5EF4-FFF2-40B4-BE49-F238E27FC236}">
                  <a16:creationId xmlns:a16="http://schemas.microsoft.com/office/drawing/2014/main" id="{BE761C4C-F717-2C40-0CD2-31A3BE087222}"/>
                </a:ext>
              </a:extLst>
            </p:cNvPr>
            <p:cNvPicPr preferRelativeResize="0"/>
            <p:nvPr/>
          </p:nvPicPr>
          <p:blipFill>
            <a:blip r:embed="rId3">
              <a:alphaModFix/>
            </a:blip>
            <a:stretch>
              <a:fillRect/>
            </a:stretch>
          </p:blipFill>
          <p:spPr>
            <a:xfrm>
              <a:off x="6001575" y="1332875"/>
              <a:ext cx="2665723" cy="2665723"/>
            </a:xfrm>
            <a:prstGeom prst="rect">
              <a:avLst/>
            </a:prstGeom>
            <a:noFill/>
            <a:ln>
              <a:noFill/>
            </a:ln>
            <a:effectLst>
              <a:outerShdw blurRad="57150" dist="19050" dir="5400000" algn="bl" rotWithShape="0">
                <a:schemeClr val="dk1">
                  <a:alpha val="50000"/>
                </a:schemeClr>
              </a:outerShdw>
            </a:effectLst>
          </p:spPr>
        </p:pic>
      </p:grpSp>
      <p:pic>
        <p:nvPicPr>
          <p:cNvPr id="490" name="Google Shape;490;p39">
            <a:extLst>
              <a:ext uri="{FF2B5EF4-FFF2-40B4-BE49-F238E27FC236}">
                <a16:creationId xmlns:a16="http://schemas.microsoft.com/office/drawing/2014/main" id="{740AEC76-E869-8BCC-F085-ED0E9A36AA90}"/>
              </a:ext>
            </a:extLst>
          </p:cNvPr>
          <p:cNvPicPr preferRelativeResize="0"/>
          <p:nvPr/>
        </p:nvPicPr>
        <p:blipFill>
          <a:blip r:embed="rId4">
            <a:alphaModFix/>
          </a:blip>
          <a:stretch>
            <a:fillRect/>
          </a:stretch>
        </p:blipFill>
        <p:spPr>
          <a:xfrm>
            <a:off x="7866139" y="2427322"/>
            <a:ext cx="1272711" cy="2298301"/>
          </a:xfrm>
          <a:prstGeom prst="rect">
            <a:avLst/>
          </a:prstGeom>
          <a:noFill/>
          <a:ln>
            <a:noFill/>
          </a:ln>
          <a:effectLst>
            <a:outerShdw blurRad="57150" dist="19050" dir="5400000" algn="bl" rotWithShape="0">
              <a:schemeClr val="dk1">
                <a:alpha val="50000"/>
              </a:schemeClr>
            </a:outerShdw>
          </a:effectLst>
        </p:spPr>
      </p:pic>
      <p:sp>
        <p:nvSpPr>
          <p:cNvPr id="4" name="Google Shape;1117;p67">
            <a:extLst>
              <a:ext uri="{FF2B5EF4-FFF2-40B4-BE49-F238E27FC236}">
                <a16:creationId xmlns:a16="http://schemas.microsoft.com/office/drawing/2014/main" id="{CFAAC7FE-792B-53DB-E074-A4C7A5607CC3}"/>
              </a:ext>
            </a:extLst>
          </p:cNvPr>
          <p:cNvSpPr txBox="1">
            <a:spLocks noGrp="1"/>
          </p:cNvSpPr>
          <p:nvPr>
            <p:ph type="title"/>
          </p:nvPr>
        </p:nvSpPr>
        <p:spPr>
          <a:xfrm>
            <a:off x="111302" y="1127105"/>
            <a:ext cx="5890260" cy="1058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l-GR" sz="5000" dirty="0">
                <a:latin typeface="+mj-lt"/>
              </a:rPr>
              <a:t>Ευχαριστώ για προσοχή σας</a:t>
            </a:r>
            <a:endParaRPr sz="5000" dirty="0">
              <a:latin typeface="+mj-lt"/>
            </a:endParaRPr>
          </a:p>
        </p:txBody>
      </p:sp>
      <p:pic>
        <p:nvPicPr>
          <p:cNvPr id="6" name="Εικόνα 5">
            <a:extLst>
              <a:ext uri="{FF2B5EF4-FFF2-40B4-BE49-F238E27FC236}">
                <a16:creationId xmlns:a16="http://schemas.microsoft.com/office/drawing/2014/main" id="{A24010D6-42AA-68D0-B7CB-E711D98AF443}"/>
              </a:ext>
            </a:extLst>
          </p:cNvPr>
          <p:cNvPicPr>
            <a:picLocks noChangeAspect="1"/>
          </p:cNvPicPr>
          <p:nvPr/>
        </p:nvPicPr>
        <p:blipFill>
          <a:blip r:embed="rId5"/>
          <a:stretch>
            <a:fillRect/>
          </a:stretch>
        </p:blipFill>
        <p:spPr>
          <a:xfrm>
            <a:off x="3979816" y="4763318"/>
            <a:ext cx="4703267" cy="380181"/>
          </a:xfrm>
          <a:prstGeom prst="rect">
            <a:avLst/>
          </a:prstGeom>
        </p:spPr>
      </p:pic>
    </p:spTree>
    <p:extLst>
      <p:ext uri="{BB962C8B-B14F-4D97-AF65-F5344CB8AC3E}">
        <p14:creationId xmlns:p14="http://schemas.microsoft.com/office/powerpoint/2010/main" val="23079242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116">
          <a:extLst>
            <a:ext uri="{FF2B5EF4-FFF2-40B4-BE49-F238E27FC236}">
              <a16:creationId xmlns:a16="http://schemas.microsoft.com/office/drawing/2014/main" id="{114A9A2F-DE3B-03D0-EA9B-CF0F7416166D}"/>
            </a:ext>
          </a:extLst>
        </p:cNvPr>
        <p:cNvGrpSpPr/>
        <p:nvPr/>
      </p:nvGrpSpPr>
      <p:grpSpPr>
        <a:xfrm>
          <a:off x="0" y="0"/>
          <a:ext cx="0" cy="0"/>
          <a:chOff x="0" y="0"/>
          <a:chExt cx="0" cy="0"/>
        </a:xfrm>
      </p:grpSpPr>
      <p:sp>
        <p:nvSpPr>
          <p:cNvPr id="1119" name="Google Shape;1119;p67">
            <a:extLst>
              <a:ext uri="{FF2B5EF4-FFF2-40B4-BE49-F238E27FC236}">
                <a16:creationId xmlns:a16="http://schemas.microsoft.com/office/drawing/2014/main" id="{9FCA814D-67B7-ABD5-260D-90CF73D4C2B8}"/>
              </a:ext>
            </a:extLst>
          </p:cNvPr>
          <p:cNvSpPr txBox="1"/>
          <p:nvPr/>
        </p:nvSpPr>
        <p:spPr>
          <a:xfrm>
            <a:off x="2496150" y="4332325"/>
            <a:ext cx="4151700" cy="195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dk1"/>
                </a:solidFill>
                <a:latin typeface="Spinnaker"/>
                <a:ea typeface="Spinnaker"/>
                <a:cs typeface="Spinnaker"/>
                <a:sym typeface="Spinnaker"/>
              </a:rPr>
              <a:t>Please keep this slide for attribution</a:t>
            </a:r>
            <a:endParaRPr sz="1000">
              <a:solidFill>
                <a:schemeClr val="dk1"/>
              </a:solidFill>
              <a:latin typeface="Spinnaker"/>
              <a:ea typeface="Spinnaker"/>
              <a:cs typeface="Spinnaker"/>
              <a:sym typeface="Spinnaker"/>
            </a:endParaRPr>
          </a:p>
        </p:txBody>
      </p:sp>
    </p:spTree>
    <p:extLst>
      <p:ext uri="{BB962C8B-B14F-4D97-AF65-F5344CB8AC3E}">
        <p14:creationId xmlns:p14="http://schemas.microsoft.com/office/powerpoint/2010/main" val="28220188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37">
          <a:extLst>
            <a:ext uri="{FF2B5EF4-FFF2-40B4-BE49-F238E27FC236}">
              <a16:creationId xmlns:a16="http://schemas.microsoft.com/office/drawing/2014/main" id="{12D14066-7FB5-0FB1-9EA9-1D6871F502C5}"/>
            </a:ext>
          </a:extLst>
        </p:cNvPr>
        <p:cNvGrpSpPr/>
        <p:nvPr/>
      </p:nvGrpSpPr>
      <p:grpSpPr>
        <a:xfrm>
          <a:off x="0" y="0"/>
          <a:ext cx="0" cy="0"/>
          <a:chOff x="0" y="0"/>
          <a:chExt cx="0" cy="0"/>
        </a:xfrm>
      </p:grpSpPr>
      <p:sp>
        <p:nvSpPr>
          <p:cNvPr id="638" name="Google Shape;638;p45">
            <a:extLst>
              <a:ext uri="{FF2B5EF4-FFF2-40B4-BE49-F238E27FC236}">
                <a16:creationId xmlns:a16="http://schemas.microsoft.com/office/drawing/2014/main" id="{D351C4EF-01E1-8536-18A3-3D6093541A0B}"/>
              </a:ext>
            </a:extLst>
          </p:cNvPr>
          <p:cNvSpPr txBox="1">
            <a:spLocks noGrp="1"/>
          </p:cNvSpPr>
          <p:nvPr>
            <p:ph type="title"/>
          </p:nvPr>
        </p:nvSpPr>
        <p:spPr>
          <a:xfrm>
            <a:off x="1006867" y="27205"/>
            <a:ext cx="8226341" cy="53521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sz="3000" dirty="0">
                <a:latin typeface="+mj-lt"/>
              </a:rPr>
              <a:t>Εθνικό και επιχειρησιακό πλαίσιο</a:t>
            </a:r>
          </a:p>
        </p:txBody>
      </p:sp>
      <p:sp>
        <p:nvSpPr>
          <p:cNvPr id="3" name="Rectangle 1">
            <a:extLst>
              <a:ext uri="{FF2B5EF4-FFF2-40B4-BE49-F238E27FC236}">
                <a16:creationId xmlns:a16="http://schemas.microsoft.com/office/drawing/2014/main" id="{DCCEE3FC-D886-CA2F-FCC4-9916691ED144}"/>
              </a:ext>
            </a:extLst>
          </p:cNvPr>
          <p:cNvSpPr>
            <a:spLocks noChangeArrowheads="1"/>
          </p:cNvSpPr>
          <p:nvPr/>
        </p:nvSpPr>
        <p:spPr bwMode="auto">
          <a:xfrm>
            <a:off x="929267" y="606564"/>
            <a:ext cx="7649737" cy="3930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l-GR" altLang="el-GR" b="1" i="0" u="none" strike="noStrike" cap="none" normalizeH="0" baseline="0" dirty="0">
                <a:ln>
                  <a:noFill/>
                </a:ln>
                <a:solidFill>
                  <a:schemeClr val="tx1"/>
                </a:solidFill>
                <a:effectLst/>
                <a:latin typeface="Arial" panose="020B0604020202020204" pitchFamily="34" charset="0"/>
              </a:rPr>
              <a:t>Ν. 4914/2022</a:t>
            </a:r>
            <a:r>
              <a:rPr kumimoji="0" lang="el-GR" altLang="el-GR" i="0" u="none" strike="noStrike" cap="none" normalizeH="0" baseline="0" dirty="0">
                <a:ln>
                  <a:noFill/>
                </a:ln>
                <a:solidFill>
                  <a:schemeClr val="tx1"/>
                </a:solidFill>
                <a:effectLst/>
                <a:latin typeface="Arial" panose="020B0604020202020204" pitchFamily="34" charset="0"/>
              </a:rPr>
              <a:t>, ως γενικό πλαίσιο διαχείρισης και ελέγχου, όπου εφαρμόζεται. </a:t>
            </a:r>
          </a:p>
          <a:p>
            <a:pPr marL="0" marR="0" lvl="0" indent="0" algn="l" defTabSz="914400" rtl="0" eaLnBrk="0" fontAlgn="base" latinLnBrk="0" hangingPunct="0">
              <a:lnSpc>
                <a:spcPct val="150000"/>
              </a:lnSpc>
              <a:spcBef>
                <a:spcPct val="0"/>
              </a:spcBef>
              <a:spcAft>
                <a:spcPct val="0"/>
              </a:spcAft>
              <a:buClrTx/>
              <a:buSzTx/>
              <a:buFontTx/>
              <a:buNone/>
              <a:tabLst/>
            </a:pPr>
            <a:r>
              <a:rPr kumimoji="0" lang="el-GR" altLang="el-GR" b="1" i="0" u="none" strike="noStrike" cap="none" normalizeH="0" baseline="0" dirty="0">
                <a:ln>
                  <a:noFill/>
                </a:ln>
                <a:solidFill>
                  <a:schemeClr val="tx1"/>
                </a:solidFill>
                <a:effectLst/>
                <a:latin typeface="Arial" panose="020B0604020202020204" pitchFamily="34" charset="0"/>
              </a:rPr>
              <a:t>Εγκεκριμένο ΣΔΕ του ΣΣ ΚΑΠ</a:t>
            </a:r>
            <a:r>
              <a:rPr kumimoji="0" lang="el-GR" altLang="el-GR" i="0" u="none" strike="noStrike" cap="none" normalizeH="0" baseline="0" dirty="0">
                <a:ln>
                  <a:noFill/>
                </a:ln>
                <a:solidFill>
                  <a:schemeClr val="tx1"/>
                </a:solidFill>
                <a:effectLst/>
                <a:latin typeface="Arial" panose="020B0604020202020204" pitchFamily="34" charset="0"/>
              </a:rPr>
              <a:t>, που καθορίζει τις αρμοδιότητες και την ελεγκτική προσέγγιση. </a:t>
            </a:r>
          </a:p>
          <a:p>
            <a:pPr marL="0" marR="0" lvl="0" indent="0" algn="l" defTabSz="914400" rtl="0" eaLnBrk="0" fontAlgn="base" latinLnBrk="0" hangingPunct="0">
              <a:lnSpc>
                <a:spcPct val="150000"/>
              </a:lnSpc>
              <a:spcBef>
                <a:spcPct val="0"/>
              </a:spcBef>
              <a:spcAft>
                <a:spcPct val="0"/>
              </a:spcAft>
              <a:buClrTx/>
              <a:buSzTx/>
              <a:buFontTx/>
              <a:buNone/>
              <a:tabLst/>
            </a:pPr>
            <a:r>
              <a:rPr kumimoji="0" lang="el-GR" altLang="el-GR" b="1" i="0" u="none" strike="noStrike" cap="none" normalizeH="0" baseline="0" dirty="0">
                <a:ln>
                  <a:noFill/>
                </a:ln>
                <a:solidFill>
                  <a:schemeClr val="tx1"/>
                </a:solidFill>
                <a:effectLst/>
                <a:latin typeface="Arial" panose="020B0604020202020204" pitchFamily="34" charset="0"/>
              </a:rPr>
              <a:t>Θεσμικό πλαίσιο κάθε παρέμβασης</a:t>
            </a:r>
            <a:r>
              <a:rPr kumimoji="0" lang="el-GR" altLang="el-GR" i="0" u="none" strike="noStrike" cap="none" normalizeH="0" baseline="0" dirty="0">
                <a:ln>
                  <a:noFill/>
                </a:ln>
                <a:solidFill>
                  <a:schemeClr val="tx1"/>
                </a:solidFill>
                <a:effectLst/>
                <a:latin typeface="Arial" panose="020B0604020202020204" pitchFamily="34" charset="0"/>
              </a:rPr>
              <a:t>, με τους ειδικούς όρους χορήγησης της στήριξης. </a:t>
            </a: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ü"/>
              <a:tabLst/>
            </a:pPr>
            <a:r>
              <a:rPr kumimoji="0" lang="el-GR" altLang="el-GR" i="0" u="none" strike="noStrike" cap="none" normalizeH="0" baseline="0" dirty="0">
                <a:ln>
                  <a:noFill/>
                </a:ln>
                <a:solidFill>
                  <a:schemeClr val="tx1"/>
                </a:solidFill>
                <a:effectLst/>
                <a:latin typeface="Arial" panose="020B0604020202020204" pitchFamily="34" charset="0"/>
              </a:rPr>
              <a:t>Πρόσκληση και απόφαση ένταξης, που προσδιορίζουν το επιλέξιμο φυσικό και οικονομικό αντικείμενο. </a:t>
            </a: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ü"/>
              <a:tabLst/>
            </a:pPr>
            <a:r>
              <a:rPr kumimoji="0" lang="el-GR" altLang="el-GR" i="0" u="none" strike="noStrike" cap="none" normalizeH="0" baseline="0" dirty="0">
                <a:ln>
                  <a:noFill/>
                </a:ln>
                <a:solidFill>
                  <a:schemeClr val="tx1"/>
                </a:solidFill>
                <a:effectLst/>
                <a:latin typeface="Arial" panose="020B0604020202020204" pitchFamily="34" charset="0"/>
              </a:rPr>
              <a:t>Τροποποιήσεις και ειδικοί όροι, που μπορεί να μεταβάλλουν την περίοδο, τις δαπάνες ή τη χρηματοδότηση. </a:t>
            </a: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ü"/>
              <a:tabLst/>
            </a:pPr>
            <a:r>
              <a:rPr kumimoji="0" lang="el-GR" altLang="el-GR" i="0" u="none" strike="noStrike" cap="none" normalizeH="0" baseline="0" dirty="0">
                <a:ln>
                  <a:noFill/>
                </a:ln>
                <a:solidFill>
                  <a:schemeClr val="tx1"/>
                </a:solidFill>
                <a:effectLst/>
                <a:latin typeface="Arial" panose="020B0604020202020204" pitchFamily="34" charset="0"/>
              </a:rPr>
              <a:t>Κανόνες επιλεξιμότητας για τον προσδιορισμό της επιτρεπόμενης δημόσιας στήριξης. </a:t>
            </a: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ü"/>
              <a:tabLst/>
            </a:pPr>
            <a:r>
              <a:rPr kumimoji="0" lang="el-GR" altLang="el-GR" i="0" u="none" strike="noStrike" cap="none" normalizeH="0" baseline="0" dirty="0">
                <a:ln>
                  <a:noFill/>
                </a:ln>
                <a:solidFill>
                  <a:schemeClr val="tx1"/>
                </a:solidFill>
                <a:effectLst/>
                <a:latin typeface="Arial" panose="020B0604020202020204" pitchFamily="34" charset="0"/>
              </a:rPr>
              <a:t>Υποχρέωση του δικαιούχου να γνωστοποιεί κάθε άλλη ενίσχυση ή χρηματοδότηση για το ίδιο αντικείμενο. </a:t>
            </a:r>
            <a:endParaRPr kumimoji="0" lang="en-US" altLang="el-GR" i="0" u="none" strike="noStrike" cap="none" normalizeH="0" baseline="0" dirty="0">
              <a:ln>
                <a:noFill/>
              </a:ln>
              <a:solidFill>
                <a:schemeClr val="tx1"/>
              </a:solidFill>
              <a:effectLst/>
              <a:latin typeface="Arial" panose="020B0604020202020204" pitchFamily="34" charset="0"/>
            </a:endParaRPr>
          </a:p>
          <a:p>
            <a:pPr marR="0" lvl="0" algn="l" defTabSz="914400" rtl="0" eaLnBrk="0" fontAlgn="base" latinLnBrk="0" hangingPunct="0">
              <a:lnSpc>
                <a:spcPct val="150000"/>
              </a:lnSpc>
              <a:spcBef>
                <a:spcPct val="0"/>
              </a:spcBef>
              <a:spcAft>
                <a:spcPct val="0"/>
              </a:spcAft>
              <a:buClrTx/>
              <a:buSzTx/>
              <a:tabLst/>
            </a:pPr>
            <a:r>
              <a:rPr lang="el-GR" altLang="el-GR" b="1" dirty="0">
                <a:solidFill>
                  <a:schemeClr val="tx1"/>
                </a:solidFill>
                <a:latin typeface="Arial" panose="020B0604020202020204" pitchFamily="34" charset="0"/>
              </a:rPr>
              <a:t>Το υπ’ αρ. </a:t>
            </a:r>
            <a:r>
              <a:rPr lang="en-US" altLang="el-GR" b="1" dirty="0">
                <a:solidFill>
                  <a:schemeClr val="tx1"/>
                </a:solidFill>
                <a:latin typeface="Arial" panose="020B0604020202020204" pitchFamily="34" charset="0"/>
              </a:rPr>
              <a:t>176592/06-07-2026 </a:t>
            </a:r>
            <a:r>
              <a:rPr lang="el-GR" altLang="el-GR" b="1" dirty="0">
                <a:solidFill>
                  <a:schemeClr val="tx1"/>
                </a:solidFill>
                <a:latin typeface="Arial" panose="020B0604020202020204" pitchFamily="34" charset="0"/>
              </a:rPr>
              <a:t>έγγραφο της ΕΥΔ ΣΣ ΚΑΠ </a:t>
            </a:r>
            <a:r>
              <a:rPr lang="el-GR" altLang="el-GR" dirty="0">
                <a:solidFill>
                  <a:schemeClr val="tx1"/>
                </a:solidFill>
                <a:latin typeface="Arial" panose="020B0604020202020204" pitchFamily="34" charset="0"/>
              </a:rPr>
              <a:t>για την ενίσχυση των διοικητικών διαδικασιών πρόληψης και ελέγχου της διπλής χρηματοδότησης</a:t>
            </a:r>
            <a:endParaRPr kumimoji="0" lang="el-GR" altLang="el-GR" i="0" u="none" strike="noStrike" cap="none" normalizeH="0" baseline="0" dirty="0">
              <a:ln>
                <a:noFill/>
              </a:ln>
              <a:solidFill>
                <a:schemeClr val="tx1"/>
              </a:solidFill>
              <a:effectLst/>
              <a:latin typeface="Arial" panose="020B0604020202020204" pitchFamily="34" charset="0"/>
            </a:endParaRPr>
          </a:p>
        </p:txBody>
      </p:sp>
      <p:pic>
        <p:nvPicPr>
          <p:cNvPr id="9" name="Εικόνα 8">
            <a:extLst>
              <a:ext uri="{FF2B5EF4-FFF2-40B4-BE49-F238E27FC236}">
                <a16:creationId xmlns:a16="http://schemas.microsoft.com/office/drawing/2014/main" id="{9EC1509A-E172-5F73-F2FB-4F187F069801}"/>
              </a:ext>
            </a:extLst>
          </p:cNvPr>
          <p:cNvPicPr>
            <a:picLocks noChangeAspect="1"/>
          </p:cNvPicPr>
          <p:nvPr/>
        </p:nvPicPr>
        <p:blipFill>
          <a:blip r:embed="rId3"/>
          <a:stretch>
            <a:fillRect/>
          </a:stretch>
        </p:blipFill>
        <p:spPr>
          <a:xfrm>
            <a:off x="3979816" y="4763318"/>
            <a:ext cx="4703267" cy="380181"/>
          </a:xfrm>
          <a:prstGeom prst="rect">
            <a:avLst/>
          </a:prstGeom>
        </p:spPr>
      </p:pic>
    </p:spTree>
    <p:extLst>
      <p:ext uri="{BB962C8B-B14F-4D97-AF65-F5344CB8AC3E}">
        <p14:creationId xmlns:p14="http://schemas.microsoft.com/office/powerpoint/2010/main" val="30127804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16F4511E-7DE3-6BA1-20F6-77BC9A88CC34}"/>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86FC39D2-CC17-C70E-FCDE-7101E2829C5B}"/>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AE71FB46-ABCA-73BB-352A-96354D2047AD}"/>
              </a:ext>
            </a:extLst>
          </p:cNvPr>
          <p:cNvSpPr txBox="1">
            <a:spLocks noGrp="1"/>
          </p:cNvSpPr>
          <p:nvPr>
            <p:ph type="title"/>
          </p:nvPr>
        </p:nvSpPr>
        <p:spPr>
          <a:xfrm>
            <a:off x="766749" y="39087"/>
            <a:ext cx="7321602" cy="53521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sz="3000" dirty="0">
                <a:latin typeface="+mj-lt"/>
              </a:rPr>
              <a:t>Αρμοδιότητες Φορέων</a:t>
            </a:r>
          </a:p>
        </p:txBody>
      </p:sp>
      <p:sp>
        <p:nvSpPr>
          <p:cNvPr id="14" name="TextBox 13">
            <a:extLst>
              <a:ext uri="{FF2B5EF4-FFF2-40B4-BE49-F238E27FC236}">
                <a16:creationId xmlns:a16="http://schemas.microsoft.com/office/drawing/2014/main" id="{4C30F1A8-CB82-B5DD-24AC-5DA594D42841}"/>
              </a:ext>
            </a:extLst>
          </p:cNvPr>
          <p:cNvSpPr txBox="1"/>
          <p:nvPr/>
        </p:nvSpPr>
        <p:spPr>
          <a:xfrm>
            <a:off x="0" y="913347"/>
            <a:ext cx="3151459" cy="3607206"/>
          </a:xfrm>
          <a:prstGeom prst="rect">
            <a:avLst/>
          </a:prstGeom>
          <a:noFill/>
        </p:spPr>
        <p:txBody>
          <a:bodyPr wrap="square">
            <a:spAutoFit/>
          </a:bodyPr>
          <a:lstStyle/>
          <a:p>
            <a:pPr lvl="0">
              <a:lnSpc>
                <a:spcPct val="150000"/>
              </a:lnSpc>
            </a:pPr>
            <a:r>
              <a:rPr lang="el-GR" b="1" dirty="0">
                <a:solidFill>
                  <a:schemeClr val="tx1"/>
                </a:solidFill>
                <a:latin typeface="Arial" panose="020B0604020202020204" pitchFamily="34" charset="0"/>
              </a:rPr>
              <a:t>Ενδιάμεσοι/Εξουσιοδοτημένοι φορείς</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Διενεργούν τους ελέγχους κατά την αξιολόγηση, τροποποίηση και πληρωμή.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Εξετάζουν τις ενδείξεις και ζητούν συμπληρωματικά στοιχεία.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Διατυπώνουν και τεκμηριώνουν την τελική κρίση.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Εφαρμόζουν περικοπές και τηρούν διαδρομή ελέγχου. </a:t>
            </a:r>
          </a:p>
        </p:txBody>
      </p:sp>
      <p:sp>
        <p:nvSpPr>
          <p:cNvPr id="3" name="TextBox 2">
            <a:extLst>
              <a:ext uri="{FF2B5EF4-FFF2-40B4-BE49-F238E27FC236}">
                <a16:creationId xmlns:a16="http://schemas.microsoft.com/office/drawing/2014/main" id="{0B442268-DC30-9EC8-E065-65AE029FC7C6}"/>
              </a:ext>
            </a:extLst>
          </p:cNvPr>
          <p:cNvSpPr txBox="1"/>
          <p:nvPr/>
        </p:nvSpPr>
        <p:spPr>
          <a:xfrm>
            <a:off x="3020274" y="913347"/>
            <a:ext cx="2918212" cy="3930371"/>
          </a:xfrm>
          <a:prstGeom prst="rect">
            <a:avLst/>
          </a:prstGeom>
          <a:noFill/>
        </p:spPr>
        <p:txBody>
          <a:bodyPr wrap="square">
            <a:spAutoFit/>
          </a:bodyPr>
          <a:lstStyle/>
          <a:p>
            <a:pPr lvl="0">
              <a:lnSpc>
                <a:spcPct val="150000"/>
              </a:lnSpc>
            </a:pPr>
            <a:r>
              <a:rPr lang="el-GR" b="1" dirty="0">
                <a:solidFill>
                  <a:schemeClr val="tx1"/>
                </a:solidFill>
                <a:latin typeface="Arial" panose="020B0604020202020204" pitchFamily="34" charset="0"/>
              </a:rPr>
              <a:t>Διαχειριστική Αρχή</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Καθορίζει μεθοδολογία, κοινούς κανόνες και ελάχιστα τεκμήρια.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Διαχειρίζεται εφαρμογή, διασυνδέσεις και ποιότητα δεδομένων.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Εποπτεύει ελέγχους και διενεργεί δειγματοληπτικές </a:t>
            </a:r>
            <a:r>
              <a:rPr lang="el-GR" dirty="0" err="1">
                <a:solidFill>
                  <a:schemeClr val="tx1"/>
                </a:solidFill>
                <a:latin typeface="Arial" panose="020B0604020202020204" pitchFamily="34" charset="0"/>
              </a:rPr>
              <a:t>επανεπαληθεύσεις</a:t>
            </a:r>
            <a:r>
              <a:rPr lang="el-GR" dirty="0">
                <a:solidFill>
                  <a:schemeClr val="tx1"/>
                </a:solidFill>
                <a:latin typeface="Arial" panose="020B0604020202020204" pitchFamily="34" charset="0"/>
              </a:rPr>
              <a:t>.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Παρέχει υποστήριξη και συντονισμό.</a:t>
            </a:r>
          </a:p>
        </p:txBody>
      </p:sp>
      <p:sp>
        <p:nvSpPr>
          <p:cNvPr id="5" name="TextBox 4">
            <a:extLst>
              <a:ext uri="{FF2B5EF4-FFF2-40B4-BE49-F238E27FC236}">
                <a16:creationId xmlns:a16="http://schemas.microsoft.com/office/drawing/2014/main" id="{942289DE-FAAA-0C81-4638-FC5CFD2012C0}"/>
              </a:ext>
            </a:extLst>
          </p:cNvPr>
          <p:cNvSpPr txBox="1"/>
          <p:nvPr/>
        </p:nvSpPr>
        <p:spPr>
          <a:xfrm>
            <a:off x="5732964" y="913347"/>
            <a:ext cx="3085585" cy="3930371"/>
          </a:xfrm>
          <a:prstGeom prst="rect">
            <a:avLst/>
          </a:prstGeom>
          <a:noFill/>
        </p:spPr>
        <p:txBody>
          <a:bodyPr wrap="square">
            <a:spAutoFit/>
          </a:bodyPr>
          <a:lstStyle/>
          <a:p>
            <a:pPr lvl="0">
              <a:lnSpc>
                <a:spcPct val="150000"/>
              </a:lnSpc>
            </a:pPr>
            <a:r>
              <a:rPr lang="el-GR" b="1" dirty="0">
                <a:solidFill>
                  <a:schemeClr val="tx1"/>
                </a:solidFill>
                <a:latin typeface="Arial" panose="020B0604020202020204" pitchFamily="34" charset="0"/>
              </a:rPr>
              <a:t>Οργανισμός Πληρωμών</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Αξιοποιεί τα αποτελέσματα στο πλαίσιο των αρμοδιοτήτων του.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Διασταυρώνει προηγούμενες πληρωμές, μειώσεις και ανακτήσεις.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Αποτρέπει δεύτερη πληρωμή και καταχωρίζει τις σχετικές δημοσιονομικές ενέργειες. </a:t>
            </a:r>
          </a:p>
          <a:p>
            <a:pPr marL="285750" lvl="0" indent="-285750">
              <a:lnSpc>
                <a:spcPct val="150000"/>
              </a:lnSpc>
              <a:buFont typeface="Wingdings" panose="05000000000000000000" pitchFamily="2" charset="2"/>
              <a:buChar char="ü"/>
            </a:pPr>
            <a:r>
              <a:rPr lang="el-GR" dirty="0">
                <a:solidFill>
                  <a:schemeClr val="tx1"/>
                </a:solidFill>
                <a:latin typeface="Arial" panose="020B0604020202020204" pitchFamily="34" charset="0"/>
              </a:rPr>
              <a:t>Ενημερώνει τα στοιχεία πληρωμής και διατηρεί τη διαδρομή ελέγχου.</a:t>
            </a:r>
          </a:p>
        </p:txBody>
      </p:sp>
    </p:spTree>
    <p:extLst>
      <p:ext uri="{BB962C8B-B14F-4D97-AF65-F5344CB8AC3E}">
        <p14:creationId xmlns:p14="http://schemas.microsoft.com/office/powerpoint/2010/main" val="21546399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47ED3C5C-8EFA-0D67-352B-4E3BFCE0B28A}"/>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AA0CE0D6-4D70-0109-3FF0-9789D602855D}"/>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D8545C9A-F5CE-B145-7F44-4DF2781D5AA7}"/>
              </a:ext>
            </a:extLst>
          </p:cNvPr>
          <p:cNvSpPr txBox="1">
            <a:spLocks noGrp="1"/>
          </p:cNvSpPr>
          <p:nvPr>
            <p:ph type="title"/>
          </p:nvPr>
        </p:nvSpPr>
        <p:spPr>
          <a:xfrm>
            <a:off x="969698" y="144889"/>
            <a:ext cx="8174302" cy="53521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sz="3000" dirty="0">
                <a:latin typeface="+mj-lt"/>
              </a:rPr>
              <a:t>Τι απαγορεύεται και τι επιτρέπεται</a:t>
            </a:r>
          </a:p>
        </p:txBody>
      </p:sp>
      <p:sp>
        <p:nvSpPr>
          <p:cNvPr id="14" name="TextBox 13">
            <a:extLst>
              <a:ext uri="{FF2B5EF4-FFF2-40B4-BE49-F238E27FC236}">
                <a16:creationId xmlns:a16="http://schemas.microsoft.com/office/drawing/2014/main" id="{77D62205-CA89-5233-5552-FD0F3DE4FBFA}"/>
              </a:ext>
            </a:extLst>
          </p:cNvPr>
          <p:cNvSpPr txBox="1"/>
          <p:nvPr/>
        </p:nvSpPr>
        <p:spPr>
          <a:xfrm>
            <a:off x="0" y="886417"/>
            <a:ext cx="8743726" cy="3739998"/>
          </a:xfrm>
          <a:prstGeom prst="rect">
            <a:avLst/>
          </a:prstGeom>
          <a:noFill/>
        </p:spPr>
        <p:txBody>
          <a:bodyPr wrap="square">
            <a:spAutoFit/>
          </a:bodyPr>
          <a:lstStyle/>
          <a:p>
            <a:pPr lvl="0">
              <a:lnSpc>
                <a:spcPct val="150000"/>
              </a:lnSpc>
            </a:pPr>
            <a:endParaRPr lang="el-GR" sz="1600" dirty="0">
              <a:solidFill>
                <a:schemeClr val="tx1"/>
              </a:solidFill>
              <a:latin typeface="Arial" panose="020B0604020202020204" pitchFamily="34" charset="0"/>
            </a:endParaRPr>
          </a:p>
          <a:p>
            <a:pPr lvl="0">
              <a:lnSpc>
                <a:spcPct val="150000"/>
              </a:lnSpc>
            </a:pPr>
            <a:endParaRPr lang="el-GR" sz="1600" dirty="0">
              <a:solidFill>
                <a:schemeClr val="tx1"/>
              </a:solidFill>
              <a:latin typeface="Arial" panose="020B0604020202020204" pitchFamily="34" charset="0"/>
            </a:endParaRPr>
          </a:p>
          <a:p>
            <a:pPr lvl="0">
              <a:lnSpc>
                <a:spcPct val="150000"/>
              </a:lnSpc>
            </a:pPr>
            <a:r>
              <a:rPr lang="el-GR" sz="1600" dirty="0">
                <a:solidFill>
                  <a:schemeClr val="tx1"/>
                </a:solidFill>
                <a:latin typeface="Arial" panose="020B0604020202020204" pitchFamily="34" charset="0"/>
              </a:rPr>
              <a:t>Συμπληρωματική χρηματοδότηση: διαφορετικά και διακριτά μέρη χρηματοδοτούνται από διαφορετικές πηγές. </a:t>
            </a:r>
          </a:p>
          <a:p>
            <a:pPr>
              <a:lnSpc>
                <a:spcPct val="150000"/>
              </a:lnSpc>
            </a:pPr>
            <a:r>
              <a:rPr lang="el-GR" sz="1600" dirty="0">
                <a:solidFill>
                  <a:schemeClr val="tx1"/>
                </a:solidFill>
                <a:latin typeface="Arial" panose="020B0604020202020204" pitchFamily="34" charset="0"/>
              </a:rPr>
              <a:t>Διπλή χρηματοδότηση: η ίδια επιλέξιμη δαπάνη καλύπτεται περισσότερες από μία φορές. </a:t>
            </a:r>
          </a:p>
          <a:p>
            <a:pPr lvl="0">
              <a:lnSpc>
                <a:spcPct val="150000"/>
              </a:lnSpc>
            </a:pPr>
            <a:r>
              <a:rPr lang="el-GR" sz="1600" dirty="0">
                <a:solidFill>
                  <a:schemeClr val="tx1"/>
                </a:solidFill>
                <a:latin typeface="Arial" panose="020B0604020202020204" pitchFamily="34" charset="0"/>
              </a:rPr>
              <a:t>Σώρευση: περισσότερες ενισχύσεις εξετάζονται σε σχέση με τα επιτρεπόμενα όρια. </a:t>
            </a:r>
          </a:p>
          <a:p>
            <a:pPr lvl="0">
              <a:lnSpc>
                <a:spcPct val="150000"/>
              </a:lnSpc>
            </a:pPr>
            <a:r>
              <a:rPr lang="el-GR" sz="1600" dirty="0" err="1">
                <a:solidFill>
                  <a:schemeClr val="tx1"/>
                </a:solidFill>
                <a:latin typeface="Arial" panose="020B0604020202020204" pitchFamily="34" charset="0"/>
              </a:rPr>
              <a:t>Υπεραντιστάθμιση</a:t>
            </a:r>
            <a:r>
              <a:rPr lang="el-GR" sz="1600" dirty="0">
                <a:solidFill>
                  <a:schemeClr val="tx1"/>
                </a:solidFill>
                <a:latin typeface="Arial" panose="020B0604020202020204" pitchFamily="34" charset="0"/>
              </a:rPr>
              <a:t>: η συνολική δημόσια κάλυψη υπερβαίνει την ίδια οικονομική βάση. </a:t>
            </a:r>
          </a:p>
          <a:p>
            <a:pPr lvl="0">
              <a:lnSpc>
                <a:spcPct val="150000"/>
              </a:lnSpc>
            </a:pPr>
            <a:r>
              <a:rPr lang="el-GR" sz="1600" dirty="0">
                <a:solidFill>
                  <a:schemeClr val="tx1"/>
                </a:solidFill>
                <a:latin typeface="Arial" panose="020B0604020202020204" pitchFamily="34" charset="0"/>
              </a:rPr>
              <a:t>Κοινός δικαιούχος, περίοδος, προμηθευτής ή αντικείμενο αποτελούν ένδειξη και όχι αυτοτελή απόδειξη. </a:t>
            </a:r>
          </a:p>
          <a:p>
            <a:pPr lvl="0">
              <a:lnSpc>
                <a:spcPct val="150000"/>
              </a:lnSpc>
            </a:pPr>
            <a:r>
              <a:rPr lang="el-GR" sz="1600" dirty="0">
                <a:solidFill>
                  <a:schemeClr val="tx1"/>
                </a:solidFill>
                <a:latin typeface="Arial" panose="020B0604020202020204" pitchFamily="34" charset="0"/>
              </a:rPr>
              <a:t>Βασική μονάδα ελέγχου είναι η μικρότερη διακριτή δαπάνη, υπηρεσία, αγαθό ή παραδοτέο.</a:t>
            </a:r>
          </a:p>
        </p:txBody>
      </p:sp>
      <p:sp>
        <p:nvSpPr>
          <p:cNvPr id="2" name="Διάφορο 1">
            <a:extLst>
              <a:ext uri="{FF2B5EF4-FFF2-40B4-BE49-F238E27FC236}">
                <a16:creationId xmlns:a16="http://schemas.microsoft.com/office/drawing/2014/main" id="{DF3AE6DC-1ED4-4EBE-915F-6160AE1872C7}"/>
              </a:ext>
            </a:extLst>
          </p:cNvPr>
          <p:cNvSpPr/>
          <p:nvPr/>
        </p:nvSpPr>
        <p:spPr>
          <a:xfrm>
            <a:off x="3777131" y="1047708"/>
            <a:ext cx="594732" cy="356839"/>
          </a:xfrm>
          <a:prstGeom prst="mathNot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4" name="TextBox 3">
            <a:extLst>
              <a:ext uri="{FF2B5EF4-FFF2-40B4-BE49-F238E27FC236}">
                <a16:creationId xmlns:a16="http://schemas.microsoft.com/office/drawing/2014/main" id="{A4D258E7-C729-D729-14B3-8F9B0B98C8CB}"/>
              </a:ext>
            </a:extLst>
          </p:cNvPr>
          <p:cNvSpPr txBox="1"/>
          <p:nvPr/>
        </p:nvSpPr>
        <p:spPr>
          <a:xfrm>
            <a:off x="1286643" y="797624"/>
            <a:ext cx="2301326" cy="785343"/>
          </a:xfrm>
          <a:prstGeom prst="rect">
            <a:avLst/>
          </a:prstGeom>
          <a:noFill/>
        </p:spPr>
        <p:txBody>
          <a:bodyPr wrap="square">
            <a:spAutoFit/>
          </a:bodyPr>
          <a:lstStyle/>
          <a:p>
            <a:pPr algn="ctr">
              <a:lnSpc>
                <a:spcPct val="150000"/>
              </a:lnSpc>
            </a:pPr>
            <a:r>
              <a:rPr lang="el-GR" sz="1600" dirty="0">
                <a:solidFill>
                  <a:schemeClr val="tx1"/>
                </a:solidFill>
                <a:latin typeface="Arial" panose="020B0604020202020204" pitchFamily="34" charset="0"/>
              </a:rPr>
              <a:t>Συμπληρωματική χρηματοδότηση</a:t>
            </a:r>
          </a:p>
        </p:txBody>
      </p:sp>
      <p:sp>
        <p:nvSpPr>
          <p:cNvPr id="6" name="TextBox 5">
            <a:extLst>
              <a:ext uri="{FF2B5EF4-FFF2-40B4-BE49-F238E27FC236}">
                <a16:creationId xmlns:a16="http://schemas.microsoft.com/office/drawing/2014/main" id="{5FFD8302-8067-5ACE-E90A-73FED3692861}"/>
              </a:ext>
            </a:extLst>
          </p:cNvPr>
          <p:cNvSpPr txBox="1"/>
          <p:nvPr/>
        </p:nvSpPr>
        <p:spPr>
          <a:xfrm>
            <a:off x="4784564" y="833455"/>
            <a:ext cx="2038230" cy="785343"/>
          </a:xfrm>
          <a:prstGeom prst="rect">
            <a:avLst/>
          </a:prstGeom>
          <a:noFill/>
        </p:spPr>
        <p:txBody>
          <a:bodyPr wrap="square">
            <a:spAutoFit/>
          </a:bodyPr>
          <a:lstStyle/>
          <a:p>
            <a:pPr algn="ctr">
              <a:lnSpc>
                <a:spcPct val="150000"/>
              </a:lnSpc>
            </a:pPr>
            <a:r>
              <a:rPr lang="el-GR" sz="1600" dirty="0">
                <a:solidFill>
                  <a:schemeClr val="tx1"/>
                </a:solidFill>
                <a:latin typeface="Arial" panose="020B0604020202020204" pitchFamily="34" charset="0"/>
              </a:rPr>
              <a:t>Διπλή  χρηματοδότηση </a:t>
            </a:r>
          </a:p>
        </p:txBody>
      </p:sp>
    </p:spTree>
    <p:extLst>
      <p:ext uri="{BB962C8B-B14F-4D97-AF65-F5344CB8AC3E}">
        <p14:creationId xmlns:p14="http://schemas.microsoft.com/office/powerpoint/2010/main" val="15779206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4007BF0D-105F-3940-CAE9-860FA31AB959}"/>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48B887A1-F760-9F2A-72AC-345583830102}"/>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B185932C-84A0-B949-5239-D313E2DCD27A}"/>
              </a:ext>
            </a:extLst>
          </p:cNvPr>
          <p:cNvSpPr txBox="1">
            <a:spLocks noGrp="1"/>
          </p:cNvSpPr>
          <p:nvPr>
            <p:ph type="title"/>
          </p:nvPr>
        </p:nvSpPr>
        <p:spPr>
          <a:xfrm>
            <a:off x="758282" y="144889"/>
            <a:ext cx="8174302" cy="53521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sz="3000" dirty="0">
                <a:latin typeface="+mj-lt"/>
              </a:rPr>
              <a:t>Υφιστάμενο πλαίσιο ελέγχων</a:t>
            </a:r>
          </a:p>
        </p:txBody>
      </p:sp>
      <p:sp>
        <p:nvSpPr>
          <p:cNvPr id="36" name="TextBox 35">
            <a:extLst>
              <a:ext uri="{FF2B5EF4-FFF2-40B4-BE49-F238E27FC236}">
                <a16:creationId xmlns:a16="http://schemas.microsoft.com/office/drawing/2014/main" id="{A4E9C7A2-D897-317A-6F5A-FCEB60661CA2}"/>
              </a:ext>
            </a:extLst>
          </p:cNvPr>
          <p:cNvSpPr txBox="1"/>
          <p:nvPr/>
        </p:nvSpPr>
        <p:spPr>
          <a:xfrm>
            <a:off x="5551" y="1086471"/>
            <a:ext cx="3974265" cy="2970557"/>
          </a:xfrm>
          <a:prstGeom prst="rect">
            <a:avLst/>
          </a:prstGeom>
          <a:noFill/>
        </p:spPr>
        <p:txBody>
          <a:bodyPr wrap="square" rtlCol="0">
            <a:spAutoFit/>
          </a:bodyPr>
          <a:lstStyle/>
          <a:p>
            <a:pPr>
              <a:lnSpc>
                <a:spcPct val="200000"/>
              </a:lnSpc>
              <a:buClrTx/>
            </a:pPr>
            <a:r>
              <a:rPr lang="el-GR" sz="1600" b="1" dirty="0">
                <a:solidFill>
                  <a:schemeClr val="tx1"/>
                </a:solidFill>
                <a:latin typeface="Arial" panose="020B0604020202020204" pitchFamily="34" charset="0"/>
              </a:rPr>
              <a:t>Σήμερα οι έλεγχοι εκτελούνται μέσω:</a:t>
            </a:r>
            <a:endParaRPr lang="en-US" sz="1600" b="1" dirty="0">
              <a:solidFill>
                <a:schemeClr val="tx1"/>
              </a:solidFill>
              <a:latin typeface="Arial" panose="020B0604020202020204" pitchFamily="34" charset="0"/>
            </a:endParaRPr>
          </a:p>
          <a:p>
            <a:pPr marL="285750" indent="-285750">
              <a:lnSpc>
                <a:spcPct val="200000"/>
              </a:lnSpc>
              <a:buClrTx/>
              <a:buFont typeface="Wingdings" panose="05000000000000000000" pitchFamily="2" charset="2"/>
              <a:buChar char="ü"/>
            </a:pPr>
            <a:r>
              <a:rPr lang="el-GR" sz="1600" dirty="0">
                <a:solidFill>
                  <a:schemeClr val="tx1"/>
                </a:solidFill>
                <a:latin typeface="Arial" panose="020B0604020202020204" pitchFamily="34" charset="0"/>
              </a:rPr>
              <a:t>υπεύθυνων δηλώσεων</a:t>
            </a:r>
            <a:endParaRPr lang="en-US" sz="1600" dirty="0">
              <a:solidFill>
                <a:schemeClr val="tx1"/>
              </a:solidFill>
              <a:latin typeface="Arial" panose="020B0604020202020204" pitchFamily="34" charset="0"/>
            </a:endParaRPr>
          </a:p>
          <a:p>
            <a:pPr marL="285750" indent="-285750">
              <a:lnSpc>
                <a:spcPct val="200000"/>
              </a:lnSpc>
              <a:buClrTx/>
              <a:buFont typeface="Wingdings" panose="05000000000000000000" pitchFamily="2" charset="2"/>
              <a:buChar char="ü"/>
            </a:pPr>
            <a:r>
              <a:rPr lang="el-GR" sz="1600" dirty="0">
                <a:solidFill>
                  <a:schemeClr val="tx1"/>
                </a:solidFill>
                <a:latin typeface="Arial" panose="020B0604020202020204" pitchFamily="34" charset="0"/>
              </a:rPr>
              <a:t>διοικητικών ελέγχων</a:t>
            </a:r>
            <a:endParaRPr lang="en-US" sz="1600" dirty="0">
              <a:solidFill>
                <a:schemeClr val="tx1"/>
              </a:solidFill>
              <a:latin typeface="Arial" panose="020B0604020202020204" pitchFamily="34" charset="0"/>
            </a:endParaRPr>
          </a:p>
          <a:p>
            <a:pPr marL="285750" indent="-285750">
              <a:lnSpc>
                <a:spcPct val="200000"/>
              </a:lnSpc>
              <a:buClrTx/>
              <a:buFont typeface="Wingdings" panose="05000000000000000000" pitchFamily="2" charset="2"/>
              <a:buChar char="ü"/>
            </a:pPr>
            <a:r>
              <a:rPr lang="el-GR" sz="1600" dirty="0">
                <a:solidFill>
                  <a:schemeClr val="tx1"/>
                </a:solidFill>
                <a:latin typeface="Arial" panose="020B0604020202020204" pitchFamily="34" charset="0"/>
              </a:rPr>
              <a:t>χειροκίνητης αναζήτησης σε πληροφοριακά συστήματα</a:t>
            </a:r>
            <a:endParaRPr lang="en-US" sz="1600" dirty="0">
              <a:solidFill>
                <a:schemeClr val="tx1"/>
              </a:solidFill>
              <a:latin typeface="Arial" panose="020B0604020202020204" pitchFamily="34" charset="0"/>
            </a:endParaRPr>
          </a:p>
          <a:p>
            <a:pPr marL="285750" indent="-285750">
              <a:lnSpc>
                <a:spcPct val="200000"/>
              </a:lnSpc>
              <a:buClrTx/>
              <a:buFont typeface="Wingdings" panose="05000000000000000000" pitchFamily="2" charset="2"/>
              <a:buChar char="ü"/>
            </a:pPr>
            <a:r>
              <a:rPr lang="el-GR" sz="1600" dirty="0">
                <a:solidFill>
                  <a:schemeClr val="tx1"/>
                </a:solidFill>
                <a:latin typeface="Arial" panose="020B0604020202020204" pitchFamily="34" charset="0"/>
              </a:rPr>
              <a:t>ειδικών διασταυρώσεων</a:t>
            </a:r>
            <a:endParaRPr lang="en-US" sz="1600" dirty="0">
              <a:solidFill>
                <a:schemeClr val="tx1"/>
              </a:solidFill>
              <a:latin typeface="Arial" panose="020B0604020202020204" pitchFamily="34" charset="0"/>
            </a:endParaRPr>
          </a:p>
        </p:txBody>
      </p:sp>
      <p:sp>
        <p:nvSpPr>
          <p:cNvPr id="37" name="TextBox 36">
            <a:extLst>
              <a:ext uri="{FF2B5EF4-FFF2-40B4-BE49-F238E27FC236}">
                <a16:creationId xmlns:a16="http://schemas.microsoft.com/office/drawing/2014/main" id="{66A6C03E-103E-D8AC-1176-70D0F2B0C2F8}"/>
              </a:ext>
            </a:extLst>
          </p:cNvPr>
          <p:cNvSpPr txBox="1"/>
          <p:nvPr/>
        </p:nvSpPr>
        <p:spPr>
          <a:xfrm>
            <a:off x="4923503" y="1152020"/>
            <a:ext cx="4978879" cy="1893339"/>
          </a:xfrm>
          <a:prstGeom prst="rect">
            <a:avLst/>
          </a:prstGeom>
          <a:noFill/>
        </p:spPr>
        <p:txBody>
          <a:bodyPr wrap="square">
            <a:spAutoFit/>
          </a:bodyPr>
          <a:lstStyle/>
          <a:p>
            <a:pPr>
              <a:lnSpc>
                <a:spcPct val="150000"/>
              </a:lnSpc>
              <a:buClrTx/>
              <a:buFontTx/>
              <a:buNone/>
            </a:pPr>
            <a:r>
              <a:rPr lang="el-GR" sz="1600" b="1" dirty="0">
                <a:solidFill>
                  <a:schemeClr val="tx1"/>
                </a:solidFill>
                <a:latin typeface="Arial" panose="020B0604020202020204" pitchFamily="34" charset="0"/>
              </a:rPr>
              <a:t>Προκλήσεις</a:t>
            </a:r>
            <a:endParaRPr lang="en-US" sz="1600" b="1" dirty="0">
              <a:solidFill>
                <a:schemeClr val="tx1"/>
              </a:solidFill>
              <a:latin typeface="Arial" panose="020B0604020202020204" pitchFamily="34" charset="0"/>
            </a:endParaRPr>
          </a:p>
          <a:p>
            <a:pPr marL="285750" indent="-285750">
              <a:lnSpc>
                <a:spcPct val="150000"/>
              </a:lnSpc>
              <a:buClrTx/>
              <a:buFont typeface="Wingdings" panose="05000000000000000000" pitchFamily="2" charset="2"/>
              <a:buChar char="ü"/>
            </a:pPr>
            <a:r>
              <a:rPr lang="el-GR" sz="1600" dirty="0">
                <a:solidFill>
                  <a:schemeClr val="tx1"/>
                </a:solidFill>
                <a:latin typeface="Arial" panose="020B0604020202020204" pitchFamily="34" charset="0"/>
              </a:rPr>
              <a:t>διαφορετικές πρακτικές</a:t>
            </a:r>
            <a:endParaRPr lang="en-US" sz="1600" dirty="0">
              <a:solidFill>
                <a:schemeClr val="tx1"/>
              </a:solidFill>
              <a:latin typeface="Arial" panose="020B0604020202020204" pitchFamily="34" charset="0"/>
            </a:endParaRPr>
          </a:p>
          <a:p>
            <a:pPr marL="285750" indent="-285750">
              <a:lnSpc>
                <a:spcPct val="150000"/>
              </a:lnSpc>
              <a:buClrTx/>
              <a:buFont typeface="Wingdings" panose="05000000000000000000" pitchFamily="2" charset="2"/>
              <a:buChar char="ü"/>
            </a:pPr>
            <a:r>
              <a:rPr lang="el-GR" sz="1600" dirty="0">
                <a:solidFill>
                  <a:schemeClr val="tx1"/>
                </a:solidFill>
                <a:latin typeface="Arial" panose="020B0604020202020204" pitchFamily="34" charset="0"/>
              </a:rPr>
              <a:t>δυσκολία τεκμηρίωσης</a:t>
            </a:r>
            <a:endParaRPr lang="en-US" sz="1600" dirty="0">
              <a:solidFill>
                <a:schemeClr val="tx1"/>
              </a:solidFill>
              <a:latin typeface="Arial" panose="020B0604020202020204" pitchFamily="34" charset="0"/>
            </a:endParaRPr>
          </a:p>
          <a:p>
            <a:pPr marL="285750" indent="-285750">
              <a:lnSpc>
                <a:spcPct val="150000"/>
              </a:lnSpc>
              <a:buClrTx/>
              <a:buFont typeface="Wingdings" panose="05000000000000000000" pitchFamily="2" charset="2"/>
              <a:buChar char="ü"/>
            </a:pPr>
            <a:r>
              <a:rPr lang="el-GR" sz="1600" dirty="0">
                <a:solidFill>
                  <a:schemeClr val="tx1"/>
                </a:solidFill>
                <a:latin typeface="Arial" panose="020B0604020202020204" pitchFamily="34" charset="0"/>
              </a:rPr>
              <a:t>έλλειψη ιστορικότητας</a:t>
            </a:r>
            <a:endParaRPr lang="en-US" sz="1600" dirty="0">
              <a:solidFill>
                <a:schemeClr val="tx1"/>
              </a:solidFill>
              <a:latin typeface="Arial" panose="020B0604020202020204" pitchFamily="34" charset="0"/>
            </a:endParaRPr>
          </a:p>
          <a:p>
            <a:pPr marL="285750" indent="-285750">
              <a:lnSpc>
                <a:spcPct val="150000"/>
              </a:lnSpc>
              <a:buClrTx/>
              <a:buFont typeface="Wingdings" panose="05000000000000000000" pitchFamily="2" charset="2"/>
              <a:buChar char="ü"/>
            </a:pPr>
            <a:r>
              <a:rPr lang="el-GR" sz="1600" dirty="0">
                <a:solidFill>
                  <a:schemeClr val="tx1"/>
                </a:solidFill>
                <a:latin typeface="Arial" panose="020B0604020202020204" pitchFamily="34" charset="0"/>
              </a:rPr>
              <a:t>αυξημένος χρόνος ελέγχου</a:t>
            </a:r>
          </a:p>
        </p:txBody>
      </p:sp>
      <p:sp>
        <p:nvSpPr>
          <p:cNvPr id="39" name="Βέλος: Δεξιό 38">
            <a:extLst>
              <a:ext uri="{FF2B5EF4-FFF2-40B4-BE49-F238E27FC236}">
                <a16:creationId xmlns:a16="http://schemas.microsoft.com/office/drawing/2014/main" id="{21530DC8-0853-CDAF-0F5F-4571A45F2C55}"/>
              </a:ext>
            </a:extLst>
          </p:cNvPr>
          <p:cNvSpPr/>
          <p:nvPr/>
        </p:nvSpPr>
        <p:spPr>
          <a:xfrm>
            <a:off x="3979816" y="2310025"/>
            <a:ext cx="566917" cy="4073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095889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CC74702D-CEA0-1741-432D-A1FCB6185E46}"/>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1A421BCE-3AFB-C1B1-97AF-781A19DE2D8B}"/>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AAE1A0B1-4CD5-1DD6-D988-9D794F2B7070}"/>
              </a:ext>
            </a:extLst>
          </p:cNvPr>
          <p:cNvSpPr txBox="1">
            <a:spLocks noGrp="1"/>
          </p:cNvSpPr>
          <p:nvPr>
            <p:ph type="title"/>
          </p:nvPr>
        </p:nvSpPr>
        <p:spPr>
          <a:xfrm>
            <a:off x="758282" y="144889"/>
            <a:ext cx="8174302" cy="53521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sz="3000" dirty="0">
                <a:latin typeface="+mj-lt"/>
              </a:rPr>
              <a:t>Σύστημα ελέγχου διπλής χρηματοδότησης</a:t>
            </a:r>
          </a:p>
        </p:txBody>
      </p:sp>
      <p:sp>
        <p:nvSpPr>
          <p:cNvPr id="14" name="TextBox 13">
            <a:extLst>
              <a:ext uri="{FF2B5EF4-FFF2-40B4-BE49-F238E27FC236}">
                <a16:creationId xmlns:a16="http://schemas.microsoft.com/office/drawing/2014/main" id="{CDF8B867-DEFC-E7A5-E559-D549F1090130}"/>
              </a:ext>
            </a:extLst>
          </p:cNvPr>
          <p:cNvSpPr txBox="1"/>
          <p:nvPr/>
        </p:nvSpPr>
        <p:spPr>
          <a:xfrm>
            <a:off x="241888" y="842601"/>
            <a:ext cx="8660223" cy="2262671"/>
          </a:xfrm>
          <a:prstGeom prst="rect">
            <a:avLst/>
          </a:prstGeom>
          <a:noFill/>
        </p:spPr>
        <p:txBody>
          <a:bodyPr wrap="square">
            <a:spAutoFit/>
          </a:bodyPr>
          <a:lstStyle/>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Ενιαίο περιβάλλον για ελέγχους προσώπων, παραστατικών, απασχόλησης.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Σύνδεση όλων των αναζητήσεων με συγκεκριμένο κωδικό υπόθεσης.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Διαχείριση ρόλων, ιστορικού ελέγχων, ειδοποιήσεων και εξαγωγών.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Παραγωγή ενδείξεων προς αξιολόγηση και όχι αυτόματων διοικητικών αποφάσεων. </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Τήρηση της αρχής ελαχιστοποίησης δεδομένων και των απαιτήσεων του </a:t>
            </a:r>
            <a:r>
              <a:rPr lang="en-US" sz="1600" dirty="0">
                <a:solidFill>
                  <a:schemeClr val="tx1"/>
                </a:solidFill>
                <a:latin typeface="Arial" panose="020B0604020202020204" pitchFamily="34" charset="0"/>
              </a:rPr>
              <a:t>GDPR</a:t>
            </a:r>
            <a:r>
              <a:rPr lang="el-GR" sz="1600" dirty="0">
                <a:solidFill>
                  <a:schemeClr val="tx1"/>
                </a:solidFill>
                <a:latin typeface="Arial" panose="020B0604020202020204" pitchFamily="34" charset="0"/>
              </a:rPr>
              <a:t>.</a:t>
            </a:r>
          </a:p>
          <a:p>
            <a:pPr marL="285750" lvl="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Δυνατότητα εκτέλεσης διασταυρωτικών ελέγχων επιλεξιμότητας </a:t>
            </a:r>
          </a:p>
        </p:txBody>
      </p:sp>
      <p:sp>
        <p:nvSpPr>
          <p:cNvPr id="3" name="TextBox 2">
            <a:extLst>
              <a:ext uri="{FF2B5EF4-FFF2-40B4-BE49-F238E27FC236}">
                <a16:creationId xmlns:a16="http://schemas.microsoft.com/office/drawing/2014/main" id="{AF183CC5-9848-897E-AFD8-71C784397E84}"/>
              </a:ext>
            </a:extLst>
          </p:cNvPr>
          <p:cNvSpPr txBox="1"/>
          <p:nvPr/>
        </p:nvSpPr>
        <p:spPr>
          <a:xfrm>
            <a:off x="241888" y="2968698"/>
            <a:ext cx="8113441" cy="1893339"/>
          </a:xfrm>
          <a:prstGeom prst="rect">
            <a:avLst/>
          </a:prstGeom>
          <a:noFill/>
        </p:spPr>
        <p:txBody>
          <a:bodyPr wrap="square">
            <a:spAutoFit/>
          </a:bodyPr>
          <a:lstStyle/>
          <a:p>
            <a:pPr>
              <a:lnSpc>
                <a:spcPct val="150000"/>
              </a:lnSpc>
            </a:pPr>
            <a:r>
              <a:rPr lang="el-GR" sz="1600" b="1" u="sng" dirty="0">
                <a:solidFill>
                  <a:schemeClr val="tx1"/>
                </a:solidFill>
                <a:latin typeface="Arial" panose="020B0604020202020204" pitchFamily="34" charset="0"/>
              </a:rPr>
              <a:t>Πλεονεκτήματα</a:t>
            </a:r>
          </a:p>
          <a:p>
            <a:pPr marL="28575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Χαμηλό λειτουργικό κόστος</a:t>
            </a:r>
          </a:p>
          <a:p>
            <a:pPr marL="28575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Ευρεία αξιοποίηση διαθέσιμων πηγών δεδομένων</a:t>
            </a:r>
          </a:p>
          <a:p>
            <a:pPr marL="28575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Ανάπτυξη με ίδιους πόρους και επεκτασιμότητα</a:t>
            </a:r>
          </a:p>
          <a:p>
            <a:pPr marL="285750" indent="-285750">
              <a:lnSpc>
                <a:spcPct val="150000"/>
              </a:lnSpc>
              <a:buFont typeface="Wingdings" panose="05000000000000000000" pitchFamily="2" charset="2"/>
              <a:buChar char="ü"/>
            </a:pPr>
            <a:r>
              <a:rPr lang="el-GR" sz="1600" dirty="0">
                <a:solidFill>
                  <a:schemeClr val="tx1"/>
                </a:solidFill>
                <a:latin typeface="Arial" panose="020B0604020202020204" pitchFamily="34" charset="0"/>
              </a:rPr>
              <a:t>Αποτύπωση διαδρομής ελέγχου</a:t>
            </a:r>
          </a:p>
        </p:txBody>
      </p:sp>
    </p:spTree>
    <p:extLst>
      <p:ext uri="{BB962C8B-B14F-4D97-AF65-F5344CB8AC3E}">
        <p14:creationId xmlns:p14="http://schemas.microsoft.com/office/powerpoint/2010/main" val="5046713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91">
          <a:extLst>
            <a:ext uri="{FF2B5EF4-FFF2-40B4-BE49-F238E27FC236}">
              <a16:creationId xmlns:a16="http://schemas.microsoft.com/office/drawing/2014/main" id="{1D6973B3-AED3-CBA5-CA6D-248D82166C85}"/>
            </a:ext>
          </a:extLst>
        </p:cNvPr>
        <p:cNvGrpSpPr/>
        <p:nvPr/>
      </p:nvGrpSpPr>
      <p:grpSpPr>
        <a:xfrm>
          <a:off x="0" y="0"/>
          <a:ext cx="0" cy="0"/>
          <a:chOff x="0" y="0"/>
          <a:chExt cx="0" cy="0"/>
        </a:xfrm>
      </p:grpSpPr>
      <p:pic>
        <p:nvPicPr>
          <p:cNvPr id="9" name="Εικόνα 8">
            <a:extLst>
              <a:ext uri="{FF2B5EF4-FFF2-40B4-BE49-F238E27FC236}">
                <a16:creationId xmlns:a16="http://schemas.microsoft.com/office/drawing/2014/main" id="{60150E81-3561-7882-6016-BE9BFAE8274C}"/>
              </a:ext>
            </a:extLst>
          </p:cNvPr>
          <p:cNvPicPr>
            <a:picLocks noChangeAspect="1"/>
          </p:cNvPicPr>
          <p:nvPr/>
        </p:nvPicPr>
        <p:blipFill>
          <a:blip r:embed="rId3"/>
          <a:stretch>
            <a:fillRect/>
          </a:stretch>
        </p:blipFill>
        <p:spPr>
          <a:xfrm>
            <a:off x="3979816" y="4763318"/>
            <a:ext cx="4703267" cy="380181"/>
          </a:xfrm>
          <a:prstGeom prst="rect">
            <a:avLst/>
          </a:prstGeom>
        </p:spPr>
      </p:pic>
      <p:sp>
        <p:nvSpPr>
          <p:cNvPr id="12" name="Google Shape;638;p45">
            <a:extLst>
              <a:ext uri="{FF2B5EF4-FFF2-40B4-BE49-F238E27FC236}">
                <a16:creationId xmlns:a16="http://schemas.microsoft.com/office/drawing/2014/main" id="{8E729E01-C216-1DA6-E64E-C37DCA83A44F}"/>
              </a:ext>
            </a:extLst>
          </p:cNvPr>
          <p:cNvSpPr txBox="1">
            <a:spLocks noGrp="1"/>
          </p:cNvSpPr>
          <p:nvPr>
            <p:ph type="title"/>
          </p:nvPr>
        </p:nvSpPr>
        <p:spPr>
          <a:xfrm>
            <a:off x="758282" y="144889"/>
            <a:ext cx="8174302" cy="53521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sz="3000" dirty="0">
                <a:latin typeface="+mj-lt"/>
              </a:rPr>
              <a:t>Βαθμός κάλυψης χρηματοδοτικών προγραμμάτων</a:t>
            </a:r>
          </a:p>
        </p:txBody>
      </p:sp>
      <p:sp>
        <p:nvSpPr>
          <p:cNvPr id="14" name="TextBox 13">
            <a:extLst>
              <a:ext uri="{FF2B5EF4-FFF2-40B4-BE49-F238E27FC236}">
                <a16:creationId xmlns:a16="http://schemas.microsoft.com/office/drawing/2014/main" id="{870F8986-802C-39D2-5F89-8DD21681A988}"/>
              </a:ext>
            </a:extLst>
          </p:cNvPr>
          <p:cNvSpPr txBox="1"/>
          <p:nvPr/>
        </p:nvSpPr>
        <p:spPr>
          <a:xfrm>
            <a:off x="0" y="832947"/>
            <a:ext cx="8983064" cy="3930371"/>
          </a:xfrm>
          <a:prstGeom prst="rect">
            <a:avLst/>
          </a:prstGeom>
          <a:noFill/>
        </p:spPr>
        <p:txBody>
          <a:bodyPr wrap="square">
            <a:spAutoFit/>
          </a:bodyPr>
          <a:lstStyle/>
          <a:p>
            <a:pPr>
              <a:lnSpc>
                <a:spcPct val="150000"/>
              </a:lnSpc>
            </a:pPr>
            <a:r>
              <a:rPr lang="el-GR" dirty="0">
                <a:solidFill>
                  <a:schemeClr val="tx1"/>
                </a:solidFill>
                <a:latin typeface="Arial" panose="020B0604020202020204" pitchFamily="34" charset="0"/>
              </a:rPr>
              <a:t>Η υφιστάμενη υποδομή διασταυρωτικών ελέγχων εξασφαλίζει πλήρη ή μερική κάλυψη περίπου </a:t>
            </a:r>
            <a:r>
              <a:rPr lang="el-GR" b="1" dirty="0">
                <a:solidFill>
                  <a:schemeClr val="tx1"/>
                </a:solidFill>
                <a:latin typeface="Arial" panose="020B0604020202020204" pitchFamily="34" charset="0"/>
              </a:rPr>
              <a:t>του 96% των εξεταζόμενων προγραμμάτων των δύο προγραμματικών περιόδων 2014-2020 και 2021-2027</a:t>
            </a:r>
            <a:r>
              <a:rPr lang="el-GR" dirty="0">
                <a:solidFill>
                  <a:schemeClr val="tx1"/>
                </a:solidFill>
                <a:latin typeface="Arial" panose="020B0604020202020204" pitchFamily="34" charset="0"/>
              </a:rPr>
              <a:t>.</a:t>
            </a:r>
          </a:p>
          <a:p>
            <a:pPr>
              <a:lnSpc>
                <a:spcPct val="150000"/>
              </a:lnSpc>
            </a:pPr>
            <a:endParaRPr lang="el-GR" dirty="0">
              <a:solidFill>
                <a:schemeClr val="tx1"/>
              </a:solidFill>
              <a:latin typeface="Arial" panose="020B0604020202020204" pitchFamily="34" charset="0"/>
            </a:endParaRPr>
          </a:p>
          <a:p>
            <a:pPr>
              <a:lnSpc>
                <a:spcPct val="150000"/>
              </a:lnSpc>
            </a:pPr>
            <a:r>
              <a:rPr lang="el-GR" dirty="0">
                <a:solidFill>
                  <a:schemeClr val="tx1"/>
                </a:solidFill>
                <a:latin typeface="Arial" panose="020B0604020202020204" pitchFamily="34" charset="0"/>
              </a:rPr>
              <a:t>Τα προγράμματα που καλύπτονται αντιπροσωπεύουν περίπου </a:t>
            </a:r>
            <a:r>
              <a:rPr lang="el-GR" b="1" dirty="0">
                <a:solidFill>
                  <a:schemeClr val="tx1"/>
                </a:solidFill>
                <a:latin typeface="Arial" panose="020B0604020202020204" pitchFamily="34" charset="0"/>
              </a:rPr>
              <a:t>το 85% του συνολικού χρηματοδοτικού μεγέθους</a:t>
            </a:r>
            <a:r>
              <a:rPr lang="el-GR" dirty="0">
                <a:solidFill>
                  <a:schemeClr val="tx1"/>
                </a:solidFill>
                <a:latin typeface="Arial" panose="020B0604020202020204" pitchFamily="34" charset="0"/>
              </a:rPr>
              <a:t>, ενώ στον συγχρηματοδοτούμενο πυρήνα η χρηματοδοτική κάλυψη προσεγγίζει το 100% (99,5%).</a:t>
            </a:r>
          </a:p>
          <a:p>
            <a:pPr>
              <a:lnSpc>
                <a:spcPct val="150000"/>
              </a:lnSpc>
            </a:pPr>
            <a:endParaRPr lang="el-GR" dirty="0">
              <a:solidFill>
                <a:schemeClr val="tx1"/>
              </a:solidFill>
              <a:latin typeface="Arial" panose="020B0604020202020204" pitchFamily="34" charset="0"/>
            </a:endParaRPr>
          </a:p>
          <a:p>
            <a:pPr>
              <a:lnSpc>
                <a:spcPct val="150000"/>
              </a:lnSpc>
            </a:pPr>
            <a:r>
              <a:rPr lang="el-GR" dirty="0">
                <a:solidFill>
                  <a:schemeClr val="tx1"/>
                </a:solidFill>
                <a:latin typeface="Arial" panose="020B0604020202020204" pitchFamily="34" charset="0"/>
              </a:rPr>
              <a:t>Συμπέρασμα: Το σύστημα καλύπτει ήδη τη συντριπτική πλειονότητα των χρηματοδοτικών προγραμμάτων και του χρηματοδοτικού τους αποτυπώματος, με σχεδόν καθολική κάλυψη του συγχρηματοδοτούμενου σκέλους.</a:t>
            </a:r>
          </a:p>
          <a:p>
            <a:pPr>
              <a:lnSpc>
                <a:spcPct val="150000"/>
              </a:lnSpc>
            </a:pPr>
            <a:endParaRPr lang="el-GR" dirty="0">
              <a:solidFill>
                <a:schemeClr val="tx1"/>
              </a:solidFill>
              <a:latin typeface="Arial" panose="020B0604020202020204" pitchFamily="34" charset="0"/>
            </a:endParaRPr>
          </a:p>
          <a:p>
            <a:pPr>
              <a:lnSpc>
                <a:spcPct val="150000"/>
              </a:lnSpc>
            </a:pPr>
            <a:r>
              <a:rPr lang="el-GR" dirty="0">
                <a:solidFill>
                  <a:schemeClr val="tx1"/>
                </a:solidFill>
                <a:latin typeface="Arial" panose="020B0604020202020204" pitchFamily="34" charset="0"/>
              </a:rPr>
              <a:t>Η μερική κάλυψη αφορά προγράμματα, όπως το Ταμείο Ανάκαμψης και ο νεότερος Αναπτυξιακός Νόμος, για τα οποία υφίστανται συμπληρωματικές πηγές εντοπισμού πράξεων και δικαιούχων, χωρίς ακόμη πλήρη απευθείας διασύνδεση με το βασικό πληροφοριακό τους σύστημα.</a:t>
            </a:r>
          </a:p>
        </p:txBody>
      </p:sp>
    </p:spTree>
    <p:extLst>
      <p:ext uri="{BB962C8B-B14F-4D97-AF65-F5344CB8AC3E}">
        <p14:creationId xmlns:p14="http://schemas.microsoft.com/office/powerpoint/2010/main" val="7901097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Environmental Health Sciences - Master of Public Health by Slidesgo">
  <a:themeElements>
    <a:clrScheme name="Simple Light">
      <a:dk1>
        <a:srgbClr val="395400"/>
      </a:dk1>
      <a:lt1>
        <a:srgbClr val="FFFDDF"/>
      </a:lt1>
      <a:dk2>
        <a:srgbClr val="DDE799"/>
      </a:dk2>
      <a:lt2>
        <a:srgbClr val="B3BB7B"/>
      </a:lt2>
      <a:accent1>
        <a:srgbClr val="699257"/>
      </a:accent1>
      <a:accent2>
        <a:srgbClr val="F6BB6B"/>
      </a:accent2>
      <a:accent3>
        <a:srgbClr val="FFFFFF"/>
      </a:accent3>
      <a:accent4>
        <a:srgbClr val="FFFFFF"/>
      </a:accent4>
      <a:accent5>
        <a:srgbClr val="FFFFFF"/>
      </a:accent5>
      <a:accent6>
        <a:srgbClr val="FFFFFF"/>
      </a:accent6>
      <a:hlink>
        <a:srgbClr val="3954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7991</TotalTime>
  <Words>3165</Words>
  <Application>Microsoft Office PowerPoint</Application>
  <PresentationFormat>Προβολή στην οθόνη (16:9)</PresentationFormat>
  <Paragraphs>305</Paragraphs>
  <Slides>35</Slides>
  <Notes>35</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35</vt:i4>
      </vt:variant>
    </vt:vector>
  </HeadingPairs>
  <TitlesOfParts>
    <vt:vector size="41" baseType="lpstr">
      <vt:lpstr>Wingdings</vt:lpstr>
      <vt:lpstr>Unbounded</vt:lpstr>
      <vt:lpstr>Arial</vt:lpstr>
      <vt:lpstr>Nunito Light</vt:lpstr>
      <vt:lpstr>Spinnaker</vt:lpstr>
      <vt:lpstr>Environmental Health Sciences - Master of Public Health by Slidesgo</vt:lpstr>
      <vt:lpstr>Σύστημα Ελέγχου Διπλής Χρηματοδότησης doublefunding.agrotikianaptixi.gr</vt:lpstr>
      <vt:lpstr>Σκοπός της παρουσίασης</vt:lpstr>
      <vt:lpstr>Ενωσιακή νομική βάση</vt:lpstr>
      <vt:lpstr>Εθνικό και επιχειρησιακό πλαίσιο</vt:lpstr>
      <vt:lpstr>Αρμοδιότητες Φορέων</vt:lpstr>
      <vt:lpstr>Τι απαγορεύεται και τι επιτρέπεται</vt:lpstr>
      <vt:lpstr>Υφιστάμενο πλαίσιο ελέγχων</vt:lpstr>
      <vt:lpstr>Σύστημα ελέγχου διπλής χρηματοδότησης</vt:lpstr>
      <vt:lpstr>Βαθμός κάλυψης χρηματοδοτικών προγραμμάτων</vt:lpstr>
      <vt:lpstr>Πηγές ελέγχου: Χάρτης πηγών</vt:lpstr>
      <vt:lpstr>Πηγές ελέγχου: Μητρώα ΑΑΔΕ &amp; ΓΕΜΗ</vt:lpstr>
      <vt:lpstr>Πηγές ελέγχου: ΠΑΑ και ΣΣ ΚΑΠ</vt:lpstr>
      <vt:lpstr>Πηγές ελέγχου: ΠΣΚΕ και ΟΠΣΚΕ</vt:lpstr>
      <vt:lpstr>Πηγές ελέγχου: Κρατικές ενισχύσεις και Transparency</vt:lpstr>
      <vt:lpstr>Πηγές ελέγχου: Διαύγεια και ΚΗΜΔΗΣ</vt:lpstr>
      <vt:lpstr>Πηγές ελέγχου: Kohesio</vt:lpstr>
      <vt:lpstr>Πηγές ελέγχου: ΕΡΓΑΝΗ</vt:lpstr>
      <vt:lpstr>Έλεγχος σε επίπεδο ΑΦΜ</vt:lpstr>
      <vt:lpstr>Έλεγχος παραστατικού</vt:lpstr>
      <vt:lpstr>Έλεγχος παραστατικού</vt:lpstr>
      <vt:lpstr>Έλεγχος απασχόλησης</vt:lpstr>
      <vt:lpstr>Μαζικός έλεγχος</vt:lpstr>
      <vt:lpstr>Περιοδικός αυτοματοποιημένος έλεγχος</vt:lpstr>
      <vt:lpstr>Αποδεικτικά ελέγχου</vt:lpstr>
      <vt:lpstr>Ροή ελέγχου</vt:lpstr>
      <vt:lpstr>Αξιολόγηση ευρημάτων</vt:lpstr>
      <vt:lpstr>Παράδειγμα: επικάλυψη περιόδου</vt:lpstr>
      <vt:lpstr>Παράδειγμα: ίδιο παραστατικό</vt:lpstr>
      <vt:lpstr>Παράδειγμα: διαχωρισμός φυσικού αντικειμένου</vt:lpstr>
      <vt:lpstr>Παράδειγμα: υπεραντιστάθμιση</vt:lpstr>
      <vt:lpstr>Παράδειγμα: απασχόληση</vt:lpstr>
      <vt:lpstr>Παράδειγμα: Ομάδα Παραγωγών και μέλος</vt:lpstr>
      <vt:lpstr>Επόμενη φάση</vt:lpstr>
      <vt:lpstr>Ευχαριστώ για προσοχή σας</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ΤΣΕΡΓΟΥΛΑΣ ΗΛΙΑΣ</dc:creator>
  <cp:lastModifiedBy>ΤΣΕΡΓΟΥΛΑΣ ΗΛΙΑΣ</cp:lastModifiedBy>
  <cp:revision>418</cp:revision>
  <dcterms:modified xsi:type="dcterms:W3CDTF">2026-09-02T07:05:12Z</dcterms:modified>
</cp:coreProperties>
</file>